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media1.mp4" ContentType="video/unknown"/>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media2.mp4" ContentType="video/unknown"/>
  <Override PartName="/ppt/notesSlides/notesSlide20.xml" ContentType="application/vnd.openxmlformats-officedocument.presentationml.notesSlide+xml"/>
  <Override PartName="/ppt/media/media3.mp4" ContentType="video/unknown"/>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1"/>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
          <a:latin typeface="ヒラギノ角ゴ ProN W3"/>
          <a:ea typeface="ヒラギノ角ゴ ProN W3"/>
          <a:cs typeface="ヒラギノ角ゴ ProN W3"/>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ヒラギノ角ゴ ProN W3"/>
          <a:ea typeface="ヒラギノ角ゴ ProN W3"/>
          <a:cs typeface="ヒラギノ角ゴ ProN W3"/>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
          <a:latin typeface="ヒラギノ角ゴ ProN W3"/>
          <a:ea typeface="ヒラギノ角ゴ ProN W3"/>
          <a:cs typeface="ヒラギノ角ゴ ProN W3"/>
        </a:font>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
          <a:latin typeface="ヒラギノ角ゴ ProN W3"/>
          <a:ea typeface="ヒラギノ角ゴ ProN W3"/>
          <a:cs typeface="ヒラギノ角ゴ ProN W3"/>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ヒラギノ角ゴ ProN W3"/>
        <a:ea typeface="ヒラギノ角ゴ ProN W3"/>
        <a:cs typeface="ヒラギノ角ゴ ProN W3"/>
        <a:sym typeface="ヒラギノ角ゴ ProN W3"/>
      </a:defRPr>
    </a:lvl1pPr>
    <a:lvl2pPr indent="228600" defTabSz="457200" latinLnBrk="0">
      <a:lnSpc>
        <a:spcPct val="117999"/>
      </a:lnSpc>
      <a:defRPr sz="2200">
        <a:latin typeface="ヒラギノ角ゴ ProN W3"/>
        <a:ea typeface="ヒラギノ角ゴ ProN W3"/>
        <a:cs typeface="ヒラギノ角ゴ ProN W3"/>
        <a:sym typeface="ヒラギノ角ゴ ProN W3"/>
      </a:defRPr>
    </a:lvl2pPr>
    <a:lvl3pPr indent="457200" defTabSz="457200" latinLnBrk="0">
      <a:lnSpc>
        <a:spcPct val="117999"/>
      </a:lnSpc>
      <a:defRPr sz="2200">
        <a:latin typeface="ヒラギノ角ゴ ProN W3"/>
        <a:ea typeface="ヒラギノ角ゴ ProN W3"/>
        <a:cs typeface="ヒラギノ角ゴ ProN W3"/>
        <a:sym typeface="ヒラギノ角ゴ ProN W3"/>
      </a:defRPr>
    </a:lvl3pPr>
    <a:lvl4pPr indent="685800" defTabSz="457200" latinLnBrk="0">
      <a:lnSpc>
        <a:spcPct val="117999"/>
      </a:lnSpc>
      <a:defRPr sz="2200">
        <a:latin typeface="ヒラギノ角ゴ ProN W3"/>
        <a:ea typeface="ヒラギノ角ゴ ProN W3"/>
        <a:cs typeface="ヒラギノ角ゴ ProN W3"/>
        <a:sym typeface="ヒラギノ角ゴ ProN W3"/>
      </a:defRPr>
    </a:lvl4pPr>
    <a:lvl5pPr indent="914400" defTabSz="457200" latinLnBrk="0">
      <a:lnSpc>
        <a:spcPct val="117999"/>
      </a:lnSpc>
      <a:defRPr sz="2200">
        <a:latin typeface="ヒラギノ角ゴ ProN W3"/>
        <a:ea typeface="ヒラギノ角ゴ ProN W3"/>
        <a:cs typeface="ヒラギノ角ゴ ProN W3"/>
        <a:sym typeface="ヒラギノ角ゴ ProN W3"/>
      </a:defRPr>
    </a:lvl5pPr>
    <a:lvl6pPr indent="1143000" defTabSz="457200" latinLnBrk="0">
      <a:lnSpc>
        <a:spcPct val="117999"/>
      </a:lnSpc>
      <a:defRPr sz="2200">
        <a:latin typeface="ヒラギノ角ゴ ProN W3"/>
        <a:ea typeface="ヒラギノ角ゴ ProN W3"/>
        <a:cs typeface="ヒラギノ角ゴ ProN W3"/>
        <a:sym typeface="ヒラギノ角ゴ ProN W3"/>
      </a:defRPr>
    </a:lvl6pPr>
    <a:lvl7pPr indent="1371600" defTabSz="457200" latinLnBrk="0">
      <a:lnSpc>
        <a:spcPct val="117999"/>
      </a:lnSpc>
      <a:defRPr sz="2200">
        <a:latin typeface="ヒラギノ角ゴ ProN W3"/>
        <a:ea typeface="ヒラギノ角ゴ ProN W3"/>
        <a:cs typeface="ヒラギノ角ゴ ProN W3"/>
        <a:sym typeface="ヒラギノ角ゴ ProN W3"/>
      </a:defRPr>
    </a:lvl7pPr>
    <a:lvl8pPr indent="1600200" defTabSz="457200" latinLnBrk="0">
      <a:lnSpc>
        <a:spcPct val="117999"/>
      </a:lnSpc>
      <a:defRPr sz="2200">
        <a:latin typeface="ヒラギノ角ゴ ProN W3"/>
        <a:ea typeface="ヒラギノ角ゴ ProN W3"/>
        <a:cs typeface="ヒラギノ角ゴ ProN W3"/>
        <a:sym typeface="ヒラギノ角ゴ ProN W3"/>
      </a:defRPr>
    </a:lvl8pPr>
    <a:lvl9pPr indent="1828800" defTabSz="457200" latinLnBrk="0">
      <a:lnSpc>
        <a:spcPct val="117999"/>
      </a:lnSpc>
      <a:defRPr sz="2200">
        <a:latin typeface="ヒラギノ角ゴ ProN W3"/>
        <a:ea typeface="ヒラギノ角ゴ ProN W3"/>
        <a:cs typeface="ヒラギノ角ゴ ProN W3"/>
        <a:sym typeface="ヒラギノ角ゴ ProN W3"/>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1/29: 8m30s</a:t>
            </a:r>
          </a:p>
          <a:p>
            <a:pPr/>
            <a:r>
              <a:t>1/30: 9m10s</a:t>
            </a:r>
          </a:p>
          <a:p>
            <a:pPr/>
            <a:r>
              <a:t>2/1: 9m40s</a:t>
            </a:r>
          </a:p>
          <a:p>
            <a:pPr/>
            <a:r>
              <a:t>2/1本番: 10m00s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見せて項ごとに軽く解説するだけでいい.</a:t>
            </a:r>
          </a:p>
          <a:p>
            <a:pPr/>
            <a:r>
              <a:t>次はVwallについて説明することに触れる.</a:t>
            </a:r>
          </a:p>
          <a:p>
            <a:pPr/>
            <a:r>
              <a:t>第4項を赤文字にする.</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Shape 331"/>
          <p:cNvSpPr/>
          <p:nvPr>
            <p:ph type="sldImg"/>
          </p:nvPr>
        </p:nvSpPr>
        <p:spPr>
          <a:prstGeom prst="rect">
            <a:avLst/>
          </a:prstGeom>
        </p:spPr>
        <p:txBody>
          <a:bodyPr/>
          <a:lstStyle/>
          <a:p>
            <a:pPr/>
          </a:p>
        </p:txBody>
      </p:sp>
      <p:sp>
        <p:nvSpPr>
          <p:cNvPr id="332" name="Shape 332"/>
          <p:cNvSpPr/>
          <p:nvPr>
            <p:ph type="body" sz="quarter" idx="1"/>
          </p:nvPr>
        </p:nvSpPr>
        <p:spPr>
          <a:prstGeom prst="rect">
            <a:avLst/>
          </a:prstGeom>
        </p:spPr>
        <p:txBody>
          <a:bodyPr/>
          <a:lstStyle/>
          <a:p>
            <a:pPr/>
            <a:r>
              <a:t>見せて項ごとに軽く解説するだけでいい.</a:t>
            </a:r>
          </a:p>
          <a:p>
            <a:pPr/>
            <a:r>
              <a:t>次はVwallについて説明することに触れる.</a:t>
            </a:r>
          </a:p>
          <a:p>
            <a:pPr/>
            <a:r>
              <a:t>第4項を赤文字にする.</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大事なので振り落とさないように注意.</a:t>
            </a:r>
          </a:p>
          <a:p>
            <a:pPr/>
            <a:r>
              <a:t>LJポテンシャルのグラフも入れる.</a:t>
            </a:r>
          </a:p>
          <a:p>
            <a:pPr/>
            <a:r>
              <a:t>逆にする.</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ここでLJポテンシャルの中身を再度示す.</a:t>
            </a:r>
          </a:p>
          <a:p>
            <a:pPr/>
            <a:r>
              <a:t>大事なので振り落とさないように注意.</a:t>
            </a:r>
          </a:p>
          <a:p>
            <a:pPr/>
            <a:r>
              <a:t>LJポテンシャルのグラフも入れる.</a:t>
            </a:r>
          </a:p>
          <a:p>
            <a:pPr/>
            <a:r>
              <a:t>Vwallが先に来るようにする.</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シグマとカットオフ長を決定づけるパラメータRt, Raの設定.</a:t>
            </a:r>
          </a:p>
          <a:p>
            <a:pPr/>
            <a:r>
              <a:t>RtとRaを変えた時のLJポテンシャルをグラフで示す.</a:t>
            </a:r>
          </a:p>
          <a:p>
            <a:pPr/>
            <a:r>
              <a:t>(Rt, Ra) = (0.0, 1.8775), (0.125, 1.8775), (0.5, 1.8775)</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シグマとカットオフ長を決定づけるパラメータRt, Raの設定.</a:t>
            </a:r>
          </a:p>
          <a:p>
            <a:pPr/>
            <a:r>
              <a:t>RtとRaを変えた時のLJポテンシャルをグラフで示す.</a:t>
            </a:r>
          </a:p>
          <a:p>
            <a:pPr/>
            <a:r>
              <a:t>(Rt, Ra) = (0.0, 1.8775), (0.125, 1.8775), (0.5, 1.8775)</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シグマとカットオフ長を決定づけるパラメータRt, Raの設定.</a:t>
            </a:r>
          </a:p>
          <a:p>
            <a:pPr/>
            <a:r>
              <a:t>RtとRaを変えた時のLJポテンシャルをグラフで示す.</a:t>
            </a:r>
          </a:p>
          <a:p>
            <a:pPr/>
            <a:r>
              <a:t>Raが0だと斥力のみのWCAポテンシャルを壁はもつことに触れる.</a:t>
            </a:r>
          </a:p>
          <a:p>
            <a:pPr/>
            <a:r>
              <a:t>(Rt, Ra) = (0.5, 0.0), (0.5, 0.4694), (0.5, 1.8775)</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a:r>
              <a:t>シグマとカットオフ長を決定づけるパラメータRt, Raの設定.</a:t>
            </a:r>
          </a:p>
          <a:p>
            <a:pPr/>
            <a:r>
              <a:t>RtとRaを変えた時のLJポテンシャルをグラフで示す.</a:t>
            </a:r>
          </a:p>
          <a:p>
            <a:pPr/>
            <a:r>
              <a:t>Raが0だと斥力のみのWCAポテンシャルを壁はもつことに触れる.</a:t>
            </a:r>
          </a:p>
          <a:p>
            <a:pPr/>
            <a:r>
              <a:t>(Rt, Ra) = (0.5, 0.0), (0.5, 0.4694), (0.5, 1.8775)</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a:p>
        </p:txBody>
      </p:sp>
      <p:sp>
        <p:nvSpPr>
          <p:cNvPr id="486" name="Shape 486"/>
          <p:cNvSpPr/>
          <p:nvPr>
            <p:ph type="body" sz="quarter" idx="1"/>
          </p:nvPr>
        </p:nvSpPr>
        <p:spPr>
          <a:prstGeom prst="rect">
            <a:avLst/>
          </a:prstGeom>
        </p:spPr>
        <p:txBody>
          <a:bodyPr/>
          <a:lstStyle/>
          <a:p>
            <a:pPr/>
            <a:r>
              <a:t>シグマとカットオフ長を決定づけるパラメータRt, Raの設定.</a:t>
            </a:r>
          </a:p>
          <a:p>
            <a:pPr/>
            <a:r>
              <a:t>RtとRaを変えた時のLJポテンシャルをグラフで示す.</a:t>
            </a:r>
          </a:p>
          <a:p>
            <a:pPr/>
            <a:r>
              <a:t>Raが0だと斥力のみのWCAポテンシャルを壁はもつことに触れる.</a:t>
            </a:r>
          </a:p>
          <a:p>
            <a:pPr/>
            <a:r>
              <a:t>(Rt, Ra) = (0.5, 0.0), (0.5, 0.4694), (0.5, 1.8775)</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r>
              <a:t>Rt, Raを少しずつ変えた時に粒子の揺らぎがどのように変わるかを知りたくて実験したこと.</a:t>
            </a:r>
          </a:p>
          <a:p>
            <a:pPr/>
            <a:r>
              <a:t>動画を挿入. 途中でスクリーンショットで止める.</a:t>
            </a:r>
          </a:p>
          <a:p>
            <a:pPr/>
            <a:r>
              <a:t>その時の重心位置の時間プロットまで線で結んで挿入.</a:t>
            </a:r>
          </a:p>
          <a:p>
            <a:pPr/>
            <a:r>
              <a:t>画像はRt,Raが書いてあるものにする.</a:t>
            </a:r>
          </a:p>
          <a:p>
            <a:pPr/>
            <a:r>
              <a:t>定常状態であるとする時間のところで赤い線を引いている画像も裏に用意する.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「液滴の生成→上壁に液体が張りつく→落下」という非定常の周期的なダイナミクスを繰り返す.</a:t>
            </a:r>
          </a:p>
          <a:p>
            <a:pPr/>
            <a:r>
              <a:t>追実験.</a:t>
            </a:r>
          </a:p>
          <a:p>
            <a:pPr/>
            <a:r>
              <a:t>chi:=kBΔT/mgLy=1.265</a:t>
            </a:r>
          </a:p>
          <a:p>
            <a:pPr/>
            <a:r>
              <a:t>パラメータは枠に囲んで隅っこに記す.</a:t>
            </a:r>
          </a:p>
          <a:p>
            <a:pPr/>
            <a:r>
              <a:t>横方向に周期境界条件, 縦方向には粒子の相互ポテンシャルと同様の壁ポテンシャルをつけて境界条件をつけたことに言及.</a:t>
            </a:r>
          </a:p>
          <a:p>
            <a:pPr/>
            <a:r>
              <a:t>壁ポテンシャルを変更した時にどのように系のダイナミクスが変化するかがモチベーション.</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r>
              <a:t>Rt, Raを少しずつ変えた時に粒子の揺らぎがどのように変わるかを知りたくて実験したこと.</a:t>
            </a:r>
          </a:p>
          <a:p>
            <a:pPr/>
            <a:r>
              <a:t>動画を挿入. 途中でスクリーンショットで止める.</a:t>
            </a:r>
          </a:p>
          <a:p>
            <a:pPr/>
            <a:r>
              <a:t>その時の重心位置の時間プロットまで線で結んで挿入.</a:t>
            </a:r>
          </a:p>
          <a:p>
            <a:pPr/>
            <a:r>
              <a:t>画像はRt,Raが書いてあるものにする.</a:t>
            </a:r>
          </a:p>
          <a:p>
            <a:pPr/>
            <a:r>
              <a:t>定常状態であるとする時間のところで赤い線を引いている画像も裏に用意する.</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6" name="Shape 546"/>
          <p:cNvSpPr/>
          <p:nvPr>
            <p:ph type="sldImg"/>
          </p:nvPr>
        </p:nvSpPr>
        <p:spPr>
          <a:prstGeom prst="rect">
            <a:avLst/>
          </a:prstGeom>
        </p:spPr>
        <p:txBody>
          <a:bodyPr/>
          <a:lstStyle/>
          <a:p>
            <a:pPr/>
          </a:p>
        </p:txBody>
      </p:sp>
      <p:sp>
        <p:nvSpPr>
          <p:cNvPr id="547" name="Shape 547"/>
          <p:cNvSpPr/>
          <p:nvPr>
            <p:ph type="body" sz="quarter" idx="1"/>
          </p:nvPr>
        </p:nvSpPr>
        <p:spPr>
          <a:prstGeom prst="rect">
            <a:avLst/>
          </a:prstGeom>
        </p:spPr>
        <p:txBody>
          <a:bodyPr/>
          <a:lstStyle/>
          <a:p>
            <a:pPr/>
            <a:r>
              <a:t>Rt, Raを少しずつ変えた時に粒子の揺らぎがどのように変わるかを知りたくて実験したこと.</a:t>
            </a:r>
          </a:p>
          <a:p>
            <a:pPr/>
            <a:r>
              <a:t>動画を挿入. 途中でスクリーンショットで止める.</a:t>
            </a:r>
          </a:p>
          <a:p>
            <a:pPr/>
            <a:r>
              <a:t>その時の重心位置の時間プロットまで線で結んで挿入.</a:t>
            </a:r>
          </a:p>
          <a:p>
            <a:pPr/>
            <a:r>
              <a:t>画像はRt,Raが書いてあるものにする.</a:t>
            </a:r>
          </a:p>
          <a:p>
            <a:pPr/>
            <a:r>
              <a:t>定常状態であるとする時間のところで赤い線を引いている画像も裏に用意する.</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Shape 556"/>
          <p:cNvSpPr/>
          <p:nvPr>
            <p:ph type="sldImg"/>
          </p:nvPr>
        </p:nvSpPr>
        <p:spPr>
          <a:prstGeom prst="rect">
            <a:avLst/>
          </a:prstGeom>
        </p:spPr>
        <p:txBody>
          <a:bodyPr/>
          <a:lstStyle/>
          <a:p>
            <a:pPr/>
          </a:p>
        </p:txBody>
      </p:sp>
      <p:sp>
        <p:nvSpPr>
          <p:cNvPr id="557" name="Shape 557"/>
          <p:cNvSpPr/>
          <p:nvPr>
            <p:ph type="body" sz="quarter" idx="1"/>
          </p:nvPr>
        </p:nvSpPr>
        <p:spPr>
          <a:prstGeom prst="rect">
            <a:avLst/>
          </a:prstGeom>
        </p:spPr>
        <p:txBody>
          <a:bodyPr/>
          <a:lstStyle/>
          <a:p>
            <a:pPr/>
            <a:r>
              <a:t>Rt, Raを少しずつ変えた時に粒子の揺らぎがどのように変わるかを知りたくて実験したこと.</a:t>
            </a:r>
          </a:p>
          <a:p>
            <a:pPr/>
            <a:r>
              <a:t>動画を挿入. 途中でスクリーンショットで止める.</a:t>
            </a:r>
          </a:p>
          <a:p>
            <a:pPr/>
            <a:r>
              <a:t>その時の重心位置の時間プロットまで線で結んで挿入.</a:t>
            </a:r>
          </a:p>
          <a:p>
            <a:pPr/>
            <a:r>
              <a:t>画像はRt,Raが書いてあるものにする.</a:t>
            </a:r>
          </a:p>
          <a:p>
            <a:pPr/>
            <a:r>
              <a:t>定常状態であるとする時間のところで赤い線を引いている画像も裏に用意する.</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Shape 567"/>
          <p:cNvSpPr/>
          <p:nvPr>
            <p:ph type="sldImg"/>
          </p:nvPr>
        </p:nvSpPr>
        <p:spPr>
          <a:prstGeom prst="rect">
            <a:avLst/>
          </a:prstGeom>
        </p:spPr>
        <p:txBody>
          <a:bodyPr/>
          <a:lstStyle/>
          <a:p>
            <a:pPr/>
          </a:p>
        </p:txBody>
      </p:sp>
      <p:sp>
        <p:nvSpPr>
          <p:cNvPr id="568" name="Shape 568"/>
          <p:cNvSpPr/>
          <p:nvPr>
            <p:ph type="body" sz="quarter" idx="1"/>
          </p:nvPr>
        </p:nvSpPr>
        <p:spPr>
          <a:prstGeom prst="rect">
            <a:avLst/>
          </a:prstGeom>
        </p:spPr>
        <p:txBody>
          <a:bodyPr/>
          <a:lstStyle/>
          <a:p>
            <a:pPr/>
            <a:r>
              <a:t>Rt, Raを少しずつ変えた時に粒子の揺らぎがどのように変わるかを知りたくて実験したこと.</a:t>
            </a:r>
          </a:p>
          <a:p>
            <a:pPr/>
            <a:r>
              <a:t>動画を挿入. 途中でスクリーンショットで止める.</a:t>
            </a:r>
          </a:p>
          <a:p>
            <a:pPr/>
            <a:r>
              <a:t>その時の重心位置の時間プロットまで線で結んで挿入.</a:t>
            </a:r>
          </a:p>
          <a:p>
            <a:pPr/>
            <a:r>
              <a:t>画像はRt,Raが書いてあるものにする.</a:t>
            </a:r>
          </a:p>
          <a:p>
            <a:pPr/>
            <a:r>
              <a:t>定常状態であるとする時間のところで赤い線を引いている画像も裏に用意する.</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Shape 575"/>
          <p:cNvSpPr/>
          <p:nvPr>
            <p:ph type="sldImg"/>
          </p:nvPr>
        </p:nvSpPr>
        <p:spPr>
          <a:prstGeom prst="rect">
            <a:avLst/>
          </a:prstGeom>
        </p:spPr>
        <p:txBody>
          <a:bodyPr/>
          <a:lstStyle/>
          <a:p>
            <a:pPr/>
          </a:p>
        </p:txBody>
      </p:sp>
      <p:sp>
        <p:nvSpPr>
          <p:cNvPr id="576" name="Shape 576"/>
          <p:cNvSpPr/>
          <p:nvPr>
            <p:ph type="body" sz="quarter" idx="1"/>
          </p:nvPr>
        </p:nvSpPr>
        <p:spPr>
          <a:prstGeom prst="rect">
            <a:avLst/>
          </a:prstGeom>
        </p:spPr>
        <p:txBody>
          <a:bodyPr/>
          <a:lstStyle/>
          <a:p>
            <a:pPr/>
            <a:r>
              <a:t>空間的な揺らぎ-timeのグラフ</a:t>
            </a:r>
          </a:p>
          <a:p>
            <a:pPr/>
            <a:r>
              <a:t>空間的な揺らぎの定義を入れる.</a:t>
            </a:r>
          </a:p>
          <a:p>
            <a:pPr/>
            <a:r>
              <a:t>1つの画像にする.</a:t>
            </a:r>
          </a:p>
          <a:p>
            <a:pPr/>
            <a:r>
              <a:t>説明をする時に, 複数のスナップショットを使って, 液滴の形成とばらつき具合を見せる.</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Shape 628"/>
          <p:cNvSpPr/>
          <p:nvPr>
            <p:ph type="sldImg"/>
          </p:nvPr>
        </p:nvSpPr>
        <p:spPr>
          <a:prstGeom prst="rect">
            <a:avLst/>
          </a:prstGeom>
        </p:spPr>
        <p:txBody>
          <a:bodyPr/>
          <a:lstStyle/>
          <a:p>
            <a:pPr/>
          </a:p>
        </p:txBody>
      </p:sp>
      <p:sp>
        <p:nvSpPr>
          <p:cNvPr id="629" name="Shape 629"/>
          <p:cNvSpPr/>
          <p:nvPr>
            <p:ph type="body" sz="quarter" idx="1"/>
          </p:nvPr>
        </p:nvSpPr>
        <p:spPr>
          <a:prstGeom prst="rect">
            <a:avLst/>
          </a:prstGeom>
        </p:spPr>
        <p:txBody>
          <a:bodyPr/>
          <a:lstStyle/>
          <a:p>
            <a:pPr/>
            <a:r>
              <a:t>空間的な揺らぎ-重心位置のプロット.</a:t>
            </a:r>
          </a:p>
          <a:p>
            <a:pPr/>
            <a:r>
              <a:t>このパラメータだと壁ポテンシャルは粒子間相互作用ポテンシャルと同等である.</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Shape 642"/>
          <p:cNvSpPr/>
          <p:nvPr>
            <p:ph type="sldImg"/>
          </p:nvPr>
        </p:nvSpPr>
        <p:spPr>
          <a:prstGeom prst="rect">
            <a:avLst/>
          </a:prstGeom>
        </p:spPr>
        <p:txBody>
          <a:bodyPr/>
          <a:lstStyle/>
          <a:p>
            <a:pPr/>
          </a:p>
        </p:txBody>
      </p:sp>
      <p:sp>
        <p:nvSpPr>
          <p:cNvPr id="643" name="Shape 643"/>
          <p:cNvSpPr/>
          <p:nvPr>
            <p:ph type="body" sz="quarter" idx="1"/>
          </p:nvPr>
        </p:nvSpPr>
        <p:spPr>
          <a:prstGeom prst="rect">
            <a:avLst/>
          </a:prstGeom>
        </p:spPr>
        <p:txBody>
          <a:bodyPr/>
          <a:lstStyle/>
          <a:p>
            <a:pPr/>
            <a:r>
              <a:t>空間的な揺らぎ-重心位置のプロット.</a:t>
            </a:r>
          </a:p>
          <a:p>
            <a:pPr/>
            <a:r>
              <a:t>最初の停留で8秒喋ることができる.</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Shape 658"/>
          <p:cNvSpPr/>
          <p:nvPr>
            <p:ph type="sldImg"/>
          </p:nvPr>
        </p:nvSpPr>
        <p:spPr>
          <a:prstGeom prst="rect">
            <a:avLst/>
          </a:prstGeom>
        </p:spPr>
        <p:txBody>
          <a:bodyPr/>
          <a:lstStyle/>
          <a:p>
            <a:pPr/>
          </a:p>
        </p:txBody>
      </p:sp>
      <p:sp>
        <p:nvSpPr>
          <p:cNvPr id="659" name="Shape 659"/>
          <p:cNvSpPr/>
          <p:nvPr>
            <p:ph type="body" sz="quarter" idx="1"/>
          </p:nvPr>
        </p:nvSpPr>
        <p:spPr>
          <a:prstGeom prst="rect">
            <a:avLst/>
          </a:prstGeom>
        </p:spPr>
        <p:txBody>
          <a:bodyPr/>
          <a:lstStyle/>
          <a:p>
            <a:pPr/>
            <a:r>
              <a:t>空間的な揺らぎ-重心位置のプロット.</a:t>
            </a:r>
          </a:p>
          <a:p>
            <a:pPr/>
            <a:r>
              <a:t>周期的なダイナミクスをもつ系は, 重心位置と空間的なばらつきの相空間上で閉軌道を描くことに言及.</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Shape 672"/>
          <p:cNvSpPr/>
          <p:nvPr>
            <p:ph type="sldImg"/>
          </p:nvPr>
        </p:nvSpPr>
        <p:spPr>
          <a:prstGeom prst="rect">
            <a:avLst/>
          </a:prstGeom>
        </p:spPr>
        <p:txBody>
          <a:bodyPr/>
          <a:lstStyle/>
          <a:p>
            <a:pPr/>
          </a:p>
        </p:txBody>
      </p:sp>
      <p:sp>
        <p:nvSpPr>
          <p:cNvPr id="673" name="Shape 673"/>
          <p:cNvSpPr/>
          <p:nvPr>
            <p:ph type="body" sz="quarter" idx="1"/>
          </p:nvPr>
        </p:nvSpPr>
        <p:spPr>
          <a:prstGeom prst="rect">
            <a:avLst/>
          </a:prstGeom>
        </p:spPr>
        <p:txBody>
          <a:bodyPr/>
          <a:lstStyle/>
          <a:p>
            <a:pPr/>
            <a:r>
              <a:t>空間的な揺らぎ-重心位置のプロット.</a:t>
            </a:r>
          </a:p>
          <a:p>
            <a:pPr/>
            <a:r>
              <a:t>右に行くにつれて, Rtを大きくしたもの.</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Shape 686"/>
          <p:cNvSpPr/>
          <p:nvPr>
            <p:ph type="sldImg"/>
          </p:nvPr>
        </p:nvSpPr>
        <p:spPr>
          <a:prstGeom prst="rect">
            <a:avLst/>
          </a:prstGeom>
        </p:spPr>
        <p:txBody>
          <a:bodyPr/>
          <a:lstStyle/>
          <a:p>
            <a:pPr/>
          </a:p>
        </p:txBody>
      </p:sp>
      <p:sp>
        <p:nvSpPr>
          <p:cNvPr id="687" name="Shape 687"/>
          <p:cNvSpPr/>
          <p:nvPr>
            <p:ph type="body" sz="quarter" idx="1"/>
          </p:nvPr>
        </p:nvSpPr>
        <p:spPr>
          <a:prstGeom prst="rect">
            <a:avLst/>
          </a:prstGeom>
        </p:spPr>
        <p:txBody>
          <a:bodyPr/>
          <a:lstStyle/>
          <a:p>
            <a:pPr/>
            <a:r>
              <a:t>空間的な揺らぎ-重心位置のプロット.</a:t>
            </a:r>
          </a:p>
          <a:p>
            <a:pPr/>
            <a:r>
              <a:t>右に行くにつれて, Rtを大きくしたもの.</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「液滴の生成→上壁に液体が張りつく→落下」という非定常の周期的なダイナミクスを繰り返す.</a:t>
            </a:r>
          </a:p>
          <a:p>
            <a:pPr/>
            <a:r>
              <a:t>追実験.</a:t>
            </a:r>
          </a:p>
          <a:p>
            <a:pPr/>
            <a:r>
              <a:t>chi:=kBΔT/mgLy=1.265</a:t>
            </a:r>
          </a:p>
          <a:p>
            <a:pPr/>
            <a:r>
              <a:t>パラメータは枠に囲んで隅っこに記す.</a:t>
            </a:r>
          </a:p>
          <a:p>
            <a:pPr/>
            <a:r>
              <a:t>横方向に周期境界条件, 縦方向には粒子の相互ポテンシャルと同様の壁ポテンシャルをつけて境界条件をつけたことに言及.</a:t>
            </a:r>
          </a:p>
          <a:p>
            <a:pPr/>
            <a:r>
              <a:t>壁ポテンシャルを変更した時にどのように系のダイナミクスが変化するかがモチベーション.</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7" name="Shape 707"/>
          <p:cNvSpPr/>
          <p:nvPr>
            <p:ph type="sldImg"/>
          </p:nvPr>
        </p:nvSpPr>
        <p:spPr>
          <a:prstGeom prst="rect">
            <a:avLst/>
          </a:prstGeom>
        </p:spPr>
        <p:txBody>
          <a:bodyPr/>
          <a:lstStyle/>
          <a:p>
            <a:pPr/>
          </a:p>
        </p:txBody>
      </p:sp>
      <p:sp>
        <p:nvSpPr>
          <p:cNvPr id="708" name="Shape 708"/>
          <p:cNvSpPr/>
          <p:nvPr>
            <p:ph type="body" sz="quarter" idx="1"/>
          </p:nvPr>
        </p:nvSpPr>
        <p:spPr>
          <a:prstGeom prst="rect">
            <a:avLst/>
          </a:prstGeom>
        </p:spPr>
        <p:txBody>
          <a:bodyPr/>
          <a:lstStyle/>
          <a:p>
            <a:pPr/>
            <a:r>
              <a:t>流体系が液滴を形成しつつ, 上壁に吸着するまでのスピードは, 液体の落下のスピードよりもゆっくりであり, それは, 流体系の重心位置と空間的なばらつきの半円のリミットサイクルからも見てとれる.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Shape 724"/>
          <p:cNvSpPr/>
          <p:nvPr>
            <p:ph type="sldImg"/>
          </p:nvPr>
        </p:nvSpPr>
        <p:spPr>
          <a:prstGeom prst="rect">
            <a:avLst/>
          </a:prstGeom>
        </p:spPr>
        <p:txBody>
          <a:bodyPr/>
          <a:lstStyle/>
          <a:p>
            <a:pPr/>
          </a:p>
        </p:txBody>
      </p:sp>
      <p:sp>
        <p:nvSpPr>
          <p:cNvPr id="725" name="Shape 725"/>
          <p:cNvSpPr/>
          <p:nvPr>
            <p:ph type="body" sz="quarter" idx="1"/>
          </p:nvPr>
        </p:nvSpPr>
        <p:spPr>
          <a:prstGeom prst="rect">
            <a:avLst/>
          </a:prstGeom>
        </p:spPr>
        <p:txBody>
          <a:bodyPr/>
          <a:lstStyle/>
          <a:p>
            <a:pPr/>
            <a:r>
              <a:t>流体系が液滴を形成しつつ, 上壁に吸着するまでのスピードは, 液体の落下のスピードよりもゆっくりであり, それは, 流体系の重心位置と空間的なばらつきの半円のリミットサイクルからも見てとれる.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7" name="Shape 747"/>
          <p:cNvSpPr/>
          <p:nvPr>
            <p:ph type="sldImg"/>
          </p:nvPr>
        </p:nvSpPr>
        <p:spPr>
          <a:prstGeom prst="rect">
            <a:avLst/>
          </a:prstGeom>
        </p:spPr>
        <p:txBody>
          <a:bodyPr/>
          <a:lstStyle/>
          <a:p>
            <a:pPr/>
          </a:p>
        </p:txBody>
      </p:sp>
      <p:sp>
        <p:nvSpPr>
          <p:cNvPr id="748" name="Shape 748"/>
          <p:cNvSpPr/>
          <p:nvPr>
            <p:ph type="body" sz="quarter" idx="1"/>
          </p:nvPr>
        </p:nvSpPr>
        <p:spPr>
          <a:prstGeom prst="rect">
            <a:avLst/>
          </a:prstGeom>
        </p:spPr>
        <p:txBody>
          <a:bodyPr/>
          <a:lstStyle/>
          <a:p>
            <a:pPr/>
            <a:r>
              <a:t>壁ポテンシャルの濡れ性を強くすると, サイクルははっきりと現れ, それは, 流体系の重心位置のダイナミクスが激しくなっていることを意味する.  </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Shape 772"/>
          <p:cNvSpPr/>
          <p:nvPr>
            <p:ph type="sldImg"/>
          </p:nvPr>
        </p:nvSpPr>
        <p:spPr>
          <a:prstGeom prst="rect">
            <a:avLst/>
          </a:prstGeom>
        </p:spPr>
        <p:txBody>
          <a:bodyPr/>
          <a:lstStyle/>
          <a:p>
            <a:pPr/>
          </a:p>
        </p:txBody>
      </p:sp>
      <p:sp>
        <p:nvSpPr>
          <p:cNvPr id="773" name="Shape 773"/>
          <p:cNvSpPr/>
          <p:nvPr>
            <p:ph type="body" sz="quarter" idx="1"/>
          </p:nvPr>
        </p:nvSpPr>
        <p:spPr>
          <a:prstGeom prst="rect">
            <a:avLst/>
          </a:prstGeom>
        </p:spPr>
        <p:txBody>
          <a:bodyPr/>
          <a:lstStyle/>
          <a:p>
            <a:pPr/>
            <a:r>
              <a:t>壁ポテンシャルの濡れ性を強くすると, サイクルははっきりと現れ, それは, 流体系の重心位置のダイナミクスが激しくなっていることを意味する.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1" name="Shape 781"/>
          <p:cNvSpPr/>
          <p:nvPr>
            <p:ph type="sldImg"/>
          </p:nvPr>
        </p:nvSpPr>
        <p:spPr>
          <a:prstGeom prst="rect">
            <a:avLst/>
          </a:prstGeom>
        </p:spPr>
        <p:txBody>
          <a:bodyPr/>
          <a:lstStyle/>
          <a:p>
            <a:pPr/>
          </a:p>
        </p:txBody>
      </p:sp>
      <p:sp>
        <p:nvSpPr>
          <p:cNvPr id="782" name="Shape 782"/>
          <p:cNvSpPr/>
          <p:nvPr>
            <p:ph type="body" sz="quarter" idx="1"/>
          </p:nvPr>
        </p:nvSpPr>
        <p:spPr>
          <a:prstGeom prst="rect">
            <a:avLst/>
          </a:prstGeom>
        </p:spPr>
        <p:txBody>
          <a:bodyPr/>
          <a:lstStyle/>
          <a:p>
            <a:pPr/>
            <a:r>
              <a:t>サイクルがはっきりと現れる-&gt;軌道安定性</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3" name="Shape 793"/>
          <p:cNvSpPr/>
          <p:nvPr>
            <p:ph type="sldImg"/>
          </p:nvPr>
        </p:nvSpPr>
        <p:spPr>
          <a:prstGeom prst="rect">
            <a:avLst/>
          </a:prstGeom>
        </p:spPr>
        <p:txBody>
          <a:bodyPr/>
          <a:lstStyle/>
          <a:p>
            <a:pPr/>
          </a:p>
        </p:txBody>
      </p:sp>
      <p:sp>
        <p:nvSpPr>
          <p:cNvPr id="794" name="Shape 794"/>
          <p:cNvSpPr/>
          <p:nvPr>
            <p:ph type="body" sz="quarter" idx="1"/>
          </p:nvPr>
        </p:nvSpPr>
        <p:spPr>
          <a:prstGeom prst="rect">
            <a:avLst/>
          </a:prstGeom>
        </p:spPr>
        <p:txBody>
          <a:bodyPr/>
          <a:lstStyle/>
          <a:p>
            <a:pPr/>
            <a:r>
              <a:t>中川先生</a:t>
            </a:r>
          </a:p>
          <a:p>
            <a:pPr/>
            <a:r>
              <a:t>吉田さん</a:t>
            </a:r>
          </a:p>
          <a:p>
            <a:pPr/>
            <a:r>
              <a:t>先輩の方々</a:t>
            </a:r>
          </a:p>
          <a:p>
            <a:pPr/>
            <a:r>
              <a:t>B4の皆さん</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9" name="Shape 809"/>
          <p:cNvSpPr/>
          <p:nvPr>
            <p:ph type="sldImg"/>
          </p:nvPr>
        </p:nvSpPr>
        <p:spPr>
          <a:prstGeom prst="rect">
            <a:avLst/>
          </a:prstGeom>
        </p:spPr>
        <p:txBody>
          <a:bodyPr/>
          <a:lstStyle/>
          <a:p>
            <a:pPr/>
          </a:p>
        </p:txBody>
      </p:sp>
      <p:sp>
        <p:nvSpPr>
          <p:cNvPr id="810" name="Shape 810"/>
          <p:cNvSpPr/>
          <p:nvPr>
            <p:ph type="body" sz="quarter" idx="1"/>
          </p:nvPr>
        </p:nvSpPr>
        <p:spPr>
          <a:prstGeom prst="rect">
            <a:avLst/>
          </a:prstGeom>
        </p:spPr>
        <p:txBody>
          <a:bodyPr/>
          <a:lstStyle/>
          <a:p>
            <a:pPr/>
            <a:r>
              <a:t>系のx方向の周期境界条件によって考慮することになる, 最近接イメージ規約.</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9" name="Shape 819"/>
          <p:cNvSpPr/>
          <p:nvPr>
            <p:ph type="sldImg"/>
          </p:nvPr>
        </p:nvSpPr>
        <p:spPr>
          <a:prstGeom prst="rect">
            <a:avLst/>
          </a:prstGeom>
        </p:spPr>
        <p:txBody>
          <a:bodyPr/>
          <a:lstStyle/>
          <a:p>
            <a:pPr/>
          </a:p>
        </p:txBody>
      </p:sp>
      <p:sp>
        <p:nvSpPr>
          <p:cNvPr id="820" name="Shape 820"/>
          <p:cNvSpPr/>
          <p:nvPr>
            <p:ph type="body" sz="quarter" idx="1"/>
          </p:nvPr>
        </p:nvSpPr>
        <p:spPr>
          <a:prstGeom prst="rect">
            <a:avLst/>
          </a:prstGeom>
        </p:spPr>
        <p:txBody>
          <a:bodyPr/>
          <a:lstStyle/>
          <a:p>
            <a:pPr/>
            <a:r>
              <a:t>実際の実験で同じ内容が観測できるか.</a:t>
            </a:r>
          </a:p>
          <a:p>
            <a:pPr/>
            <a:r>
              <a:t>Xe(キセノン) sigma[nm]0.398, epsilon[J]3.20*10^{-21}, epsilon/kB[K]</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6" name="Shape 826"/>
          <p:cNvSpPr/>
          <p:nvPr>
            <p:ph type="sldImg"/>
          </p:nvPr>
        </p:nvSpPr>
        <p:spPr>
          <a:prstGeom prst="rect">
            <a:avLst/>
          </a:prstGeom>
        </p:spPr>
        <p:txBody>
          <a:bodyPr/>
          <a:lstStyle/>
          <a:p>
            <a:pPr/>
          </a:p>
        </p:txBody>
      </p:sp>
      <p:sp>
        <p:nvSpPr>
          <p:cNvPr id="827" name="Shape 827"/>
          <p:cNvSpPr/>
          <p:nvPr>
            <p:ph type="body" sz="quarter" idx="1"/>
          </p:nvPr>
        </p:nvSpPr>
        <p:spPr>
          <a:prstGeom prst="rect">
            <a:avLst/>
          </a:prstGeom>
        </p:spPr>
        <p:txBody>
          <a:bodyPr/>
          <a:lstStyle/>
          <a:p>
            <a:pPr/>
            <a:r>
              <a:t>重心位置の時間発展グラフを3枚入れる.</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系について.</a:t>
            </a:r>
          </a:p>
          <a:p>
            <a:pPr/>
            <a:r>
              <a:t>X軸方向(横)には周期境界条件.</a:t>
            </a:r>
          </a:p>
          <a:p>
            <a:pPr/>
            <a:r>
              <a:t>Y軸方向(縦)には壁(-粒子間の相互)ポテンシャルによる境界条件.</a:t>
            </a:r>
          </a:p>
          <a:p>
            <a:pPr/>
            <a:r>
              <a:t>Y軸負の向きに重力.</a:t>
            </a:r>
          </a:p>
          <a:p>
            <a:pPr/>
            <a:r>
              <a:t>Y軸正の向きに熱流.</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熱流の流し方.</a:t>
            </a:r>
          </a:p>
          <a:p>
            <a:pPr/>
            <a:r>
              <a:t>上下に温度差のある熱浴を設定することで, 下から上に熱流をかける.</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 LJポテンシャルの二体間相互作用. 粒子同士が近づくと斥力, 離れると引力が作用すること.</a:t>
            </a:r>
          </a:p>
          <a:p>
            <a:pPr/>
            <a:r>
              <a:t>LJポテンシャルのsigma: 衝突直径とepsilon: ポテンシャルの深さであることに触れる.</a:t>
            </a:r>
          </a:p>
          <a:p>
            <a:pPr/>
            <a:r>
              <a:t>LJポテンシャルのグラフを追加.</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 LJポテンシャルの二体間相互作用. 粒子同士が近づくと斥力, 離れると引力が作用すること.</a:t>
            </a:r>
          </a:p>
          <a:p>
            <a:pPr/>
            <a:r>
              <a:t>LJポテンシャルのsigma: 衝突直径とepsilon: ポテンシャルの深さであることに触れる.</a:t>
            </a:r>
          </a:p>
          <a:p>
            <a:pPr/>
            <a:r>
              <a:t>LJポテンシャルのグラフを追加.</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 LJポテンシャルの二体間相互作用. 粒子同士が近づくと斥力, 離れると引力が作用すること.</a:t>
            </a:r>
          </a:p>
          <a:p>
            <a:pPr/>
            <a:r>
              <a:t>LJポテンシャルのsigma: 衝突直径とepsilon: ポテンシャルの深さであることに触れる.</a:t>
            </a:r>
          </a:p>
          <a:p>
            <a:pPr/>
            <a:r>
              <a:t>カットオフ長に触れる.</a:t>
            </a:r>
          </a:p>
          <a:p>
            <a:pPr/>
            <a:r>
              <a:t>LJポテンシャルのグラフを追加.</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 LJポテンシャルの二体間相互作用. 粒子同士が近づくと斥力, 離れると引力が作用すること.</a:t>
            </a:r>
          </a:p>
          <a:p>
            <a:pPr/>
            <a:r>
              <a:t>LJポテンシャルのsigma: 衝突直径とepsilon: ポテンシャルの深さであることに触れる.</a:t>
            </a:r>
          </a:p>
          <a:p>
            <a:pPr/>
            <a:r>
              <a:t>カットオフ長に触れる.</a:t>
            </a:r>
          </a:p>
          <a:p>
            <a:pPr/>
            <a:r>
              <a:t>LJポテンシャルのグラフを追加.</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タイトル">
    <p:spTree>
      <p:nvGrpSpPr>
        <p:cNvPr id="1" name=""/>
        <p:cNvGrpSpPr/>
        <p:nvPr/>
      </p:nvGrpSpPr>
      <p:grpSpPr>
        <a:xfrm>
          <a:off x="0" y="0"/>
          <a:ext cx="0" cy="0"/>
          <a:chOff x="0" y="0"/>
          <a:chExt cx="0" cy="0"/>
        </a:xfrm>
      </p:grpSpPr>
      <p:sp>
        <p:nvSpPr>
          <p:cNvPr id="14" name="作者と日付"/>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作者と日付</a:t>
            </a:r>
          </a:p>
        </p:txBody>
      </p:sp>
      <p:sp>
        <p:nvSpPr>
          <p:cNvPr id="15" name="プレゼンテーションのタイトル"/>
          <p:cNvSpPr txBox="1"/>
          <p:nvPr>
            <p:ph type="title" hasCustomPrompt="1"/>
          </p:nvPr>
        </p:nvSpPr>
        <p:spPr>
          <a:xfrm>
            <a:off x="1206496" y="2574991"/>
            <a:ext cx="21971004" cy="4648201"/>
          </a:xfrm>
          <a:prstGeom prst="rect">
            <a:avLst/>
          </a:prstGeom>
        </p:spPr>
        <p:txBody>
          <a:bodyPr anchor="b"/>
          <a:lstStyle>
            <a:lvl1pPr>
              <a:defRPr spc="-232" sz="11600"/>
            </a:lvl1pPr>
          </a:lstStyle>
          <a:p>
            <a:pPr/>
            <a:r>
              <a:t>プレゼンテーションのタイトル</a:t>
            </a:r>
          </a:p>
        </p:txBody>
      </p:sp>
      <p:sp>
        <p:nvSpPr>
          <p:cNvPr id="16" name="本文レベル1…"/>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プレゼンテーションのサブタイトル</a:t>
            </a:r>
          </a:p>
          <a:p>
            <a:pPr lvl="1"/>
            <a:r>
              <a:t/>
            </a:r>
          </a:p>
          <a:p>
            <a:pPr lvl="2"/>
            <a:r>
              <a:t/>
            </a:r>
          </a:p>
          <a:p>
            <a:pPr lvl="3"/>
            <a:r>
              <a:t/>
            </a:r>
          </a:p>
          <a:p>
            <a:pPr lvl="4"/>
            <a:r>
              <a:t/>
            </a:r>
          </a:p>
        </p:txBody>
      </p:sp>
      <p:sp>
        <p:nvSpPr>
          <p:cNvPr id="17" name="スライド番号"/>
          <p:cNvSpPr txBox="1"/>
          <p:nvPr>
            <p:ph type="sldNum" sz="quarter" idx="2"/>
          </p:nvPr>
        </p:nvSpPr>
        <p:spPr>
          <a:xfrm>
            <a:off x="22985767" y="12705741"/>
            <a:ext cx="700133" cy="508000"/>
          </a:xfrm>
          <a:prstGeom prst="rect">
            <a:avLst/>
          </a:prstGeom>
        </p:spPr>
        <p:txBody>
          <a:bodyPr/>
          <a:lstStyle/>
          <a:p>
            <a:pPr/>
            <a:fld id="{86CB4B4D-7CA3-9044-876B-883B54F8677D}" type="slidenum"/>
          </a:p>
        </p:txBody>
      </p:sp>
      <p:sp>
        <p:nvSpPr>
          <p:cNvPr id="18" name="四角形"/>
          <p:cNvSpPr/>
          <p:nvPr/>
        </p:nvSpPr>
        <p:spPr>
          <a:xfrm>
            <a:off x="2786" y="-5972"/>
            <a:ext cx="24378428" cy="13716001"/>
          </a:xfrm>
          <a:prstGeom prst="rect">
            <a:avLst/>
          </a:prstGeom>
          <a:ln w="635000">
            <a:solidFill>
              <a:schemeClr val="accent1">
                <a:lumOff val="-13575"/>
              </a:schemeClr>
            </a:solidFill>
            <a:miter lim="400000"/>
          </a:ln>
        </p:spPr>
        <p:txBody>
          <a:bodyPr lIns="50800" tIns="50800" rIns="50800" bIns="50800" anchor="ctr"/>
          <a:lstStyle/>
          <a:p>
            <a:pPr defTabSz="825500">
              <a:defRPr sz="3200">
                <a:solidFill>
                  <a:srgbClr val="FFFFFF"/>
                </a:solidFill>
              </a:defRPr>
            </a:pPr>
          </a:p>
        </p:txBody>
      </p:sp>
      <p:pic>
        <p:nvPicPr>
          <p:cNvPr id="19" name="logo.png" descr="logo.png"/>
          <p:cNvPicPr>
            <a:picLocks noChangeAspect="1"/>
          </p:cNvPicPr>
          <p:nvPr/>
        </p:nvPicPr>
        <p:blipFill>
          <a:blip r:embed="rId2">
            <a:extLst/>
          </a:blip>
          <a:stretch>
            <a:fillRect/>
          </a:stretch>
        </p:blipFill>
        <p:spPr>
          <a:xfrm>
            <a:off x="495982" y="466067"/>
            <a:ext cx="2168226" cy="1170843"/>
          </a:xfrm>
          <a:prstGeom prst="rect">
            <a:avLst/>
          </a:prstGeom>
          <a:ln w="12700">
            <a:miter lim="400000"/>
          </a:ln>
        </p:spPr>
      </p:pic>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議題">
    <p:spTree>
      <p:nvGrpSpPr>
        <p:cNvPr id="1" name=""/>
        <p:cNvGrpSpPr/>
        <p:nvPr/>
      </p:nvGrpSpPr>
      <p:grpSpPr>
        <a:xfrm>
          <a:off x="0" y="0"/>
          <a:ext cx="0" cy="0"/>
          <a:chOff x="0" y="0"/>
          <a:chExt cx="0" cy="0"/>
        </a:xfrm>
      </p:grpSpPr>
      <p:sp>
        <p:nvSpPr>
          <p:cNvPr id="106" name="議題のタイトル"/>
          <p:cNvSpPr txBox="1"/>
          <p:nvPr>
            <p:ph type="title" hasCustomPrompt="1"/>
          </p:nvPr>
        </p:nvSpPr>
        <p:spPr>
          <a:xfrm>
            <a:off x="1206500" y="1079500"/>
            <a:ext cx="21971000" cy="1435100"/>
          </a:xfrm>
          <a:prstGeom prst="rect">
            <a:avLst/>
          </a:prstGeom>
        </p:spPr>
        <p:txBody>
          <a:bodyPr/>
          <a:lstStyle/>
          <a:p>
            <a:pPr/>
            <a:r>
              <a:t>議題のタイトル</a:t>
            </a:r>
          </a:p>
        </p:txBody>
      </p:sp>
      <p:sp>
        <p:nvSpPr>
          <p:cNvPr id="107" name="議題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議題のサブタイトル</a:t>
            </a:r>
          </a:p>
        </p:txBody>
      </p:sp>
      <p:sp>
        <p:nvSpPr>
          <p:cNvPr id="108" name="本文レベル1…"/>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議題のトピック</a:t>
            </a:r>
          </a:p>
          <a:p>
            <a:pPr lvl="1"/>
            <a:r>
              <a:t/>
            </a:r>
          </a:p>
          <a:p>
            <a:pPr lvl="2"/>
            <a:r>
              <a:t/>
            </a:r>
          </a:p>
          <a:p>
            <a:pPr lvl="3"/>
            <a:r>
              <a:t/>
            </a:r>
          </a:p>
          <a:p>
            <a:pPr lvl="4"/>
            <a:r>
              <a:t/>
            </a:r>
          </a:p>
        </p:txBody>
      </p:sp>
      <p:sp>
        <p:nvSpPr>
          <p:cNvPr id="109"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ステートメント">
    <p:spTree>
      <p:nvGrpSpPr>
        <p:cNvPr id="1" name=""/>
        <p:cNvGrpSpPr/>
        <p:nvPr/>
      </p:nvGrpSpPr>
      <p:grpSpPr>
        <a:xfrm>
          <a:off x="0" y="0"/>
          <a:ext cx="0" cy="0"/>
          <a:chOff x="0" y="0"/>
          <a:chExt cx="0" cy="0"/>
        </a:xfrm>
      </p:grpSpPr>
      <p:sp>
        <p:nvSpPr>
          <p:cNvPr id="116" name="本文レベル1…"/>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vl1pPr>
            <a:lvl2pPr marL="0" indent="457200" algn="ctr">
              <a:lnSpc>
                <a:spcPct val="80000"/>
              </a:lnSpc>
              <a:spcBef>
                <a:spcPts val="0"/>
              </a:spcBef>
              <a:buSzTx/>
              <a:buNone/>
              <a:defRPr spc="-232" sz="11600"/>
            </a:lvl2pPr>
            <a:lvl3pPr marL="0" indent="914400" algn="ctr">
              <a:lnSpc>
                <a:spcPct val="80000"/>
              </a:lnSpc>
              <a:spcBef>
                <a:spcPts val="0"/>
              </a:spcBef>
              <a:buSzTx/>
              <a:buNone/>
              <a:defRPr spc="-232" sz="11600"/>
            </a:lvl3pPr>
            <a:lvl4pPr marL="0" indent="1371600" algn="ctr">
              <a:lnSpc>
                <a:spcPct val="80000"/>
              </a:lnSpc>
              <a:spcBef>
                <a:spcPts val="0"/>
              </a:spcBef>
              <a:buSzTx/>
              <a:buNone/>
              <a:defRPr spc="-232" sz="11600"/>
            </a:lvl4pPr>
            <a:lvl5pPr marL="0" indent="1828800" algn="ctr">
              <a:lnSpc>
                <a:spcPct val="80000"/>
              </a:lnSpc>
              <a:spcBef>
                <a:spcPts val="0"/>
              </a:spcBef>
              <a:buSzTx/>
              <a:buNone/>
              <a:defRPr spc="-232" sz="11600"/>
            </a:lvl5pPr>
          </a:lstStyle>
          <a:p>
            <a:pPr/>
            <a:r>
              <a:t>ステートメント</a:t>
            </a:r>
          </a:p>
          <a:p>
            <a:pPr lvl="1"/>
            <a:r>
              <a:t/>
            </a:r>
          </a:p>
          <a:p>
            <a:pPr lvl="2"/>
            <a:r>
              <a:t/>
            </a:r>
          </a:p>
          <a:p>
            <a:pPr lvl="3"/>
            <a:r>
              <a:t/>
            </a:r>
          </a:p>
          <a:p>
            <a:pPr lvl="4"/>
            <a:r>
              <a:t/>
            </a:r>
          </a:p>
        </p:txBody>
      </p:sp>
      <p:sp>
        <p:nvSpPr>
          <p:cNvPr id="117"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ビッグファクト">
    <p:spTree>
      <p:nvGrpSpPr>
        <p:cNvPr id="1" name=""/>
        <p:cNvGrpSpPr/>
        <p:nvPr/>
      </p:nvGrpSpPr>
      <p:grpSpPr>
        <a:xfrm>
          <a:off x="0" y="0"/>
          <a:ext cx="0" cy="0"/>
          <a:chOff x="0" y="0"/>
          <a:chExt cx="0" cy="0"/>
        </a:xfrm>
      </p:grpSpPr>
      <p:sp>
        <p:nvSpPr>
          <p:cNvPr id="124" name="本文レベル1…"/>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spc="-250" sz="25000">
                <a:latin typeface="+mn-lt"/>
                <a:ea typeface="+mn-ea"/>
                <a:cs typeface="+mn-cs"/>
                <a:sym typeface="ヒラギノ角ゴ ProN W6"/>
              </a:defRPr>
            </a:lvl1pPr>
            <a:lvl2pPr marL="0" indent="457200" algn="ctr">
              <a:lnSpc>
                <a:spcPct val="80000"/>
              </a:lnSpc>
              <a:spcBef>
                <a:spcPts val="0"/>
              </a:spcBef>
              <a:buSzTx/>
              <a:buNone/>
              <a:defRPr spc="-250" sz="25000">
                <a:latin typeface="+mn-lt"/>
                <a:ea typeface="+mn-ea"/>
                <a:cs typeface="+mn-cs"/>
                <a:sym typeface="ヒラギノ角ゴ ProN W6"/>
              </a:defRPr>
            </a:lvl2pPr>
            <a:lvl3pPr marL="0" indent="914400" algn="ctr">
              <a:lnSpc>
                <a:spcPct val="80000"/>
              </a:lnSpc>
              <a:spcBef>
                <a:spcPts val="0"/>
              </a:spcBef>
              <a:buSzTx/>
              <a:buNone/>
              <a:defRPr spc="-250" sz="25000">
                <a:latin typeface="+mn-lt"/>
                <a:ea typeface="+mn-ea"/>
                <a:cs typeface="+mn-cs"/>
                <a:sym typeface="ヒラギノ角ゴ ProN W6"/>
              </a:defRPr>
            </a:lvl3pPr>
            <a:lvl4pPr marL="0" indent="1371600" algn="ctr">
              <a:lnSpc>
                <a:spcPct val="80000"/>
              </a:lnSpc>
              <a:spcBef>
                <a:spcPts val="0"/>
              </a:spcBef>
              <a:buSzTx/>
              <a:buNone/>
              <a:defRPr spc="-250" sz="25000">
                <a:latin typeface="+mn-lt"/>
                <a:ea typeface="+mn-ea"/>
                <a:cs typeface="+mn-cs"/>
                <a:sym typeface="ヒラギノ角ゴ ProN W6"/>
              </a:defRPr>
            </a:lvl4pPr>
            <a:lvl5pPr marL="0" indent="1828800" algn="ctr">
              <a:lnSpc>
                <a:spcPct val="80000"/>
              </a:lnSpc>
              <a:spcBef>
                <a:spcPts val="0"/>
              </a:spcBef>
              <a:buSzTx/>
              <a:buNone/>
              <a:defRPr spc="-250" sz="25000">
                <a:latin typeface="+mn-lt"/>
                <a:ea typeface="+mn-ea"/>
                <a:cs typeface="+mn-cs"/>
                <a:sym typeface="ヒラギノ角ゴ ProN W6"/>
              </a:defRPr>
            </a:lvl5pPr>
          </a:lstStyle>
          <a:p>
            <a:pPr/>
            <a:r>
              <a:t>100%</a:t>
            </a:r>
          </a:p>
          <a:p>
            <a:pPr lvl="1"/>
            <a:r>
              <a:t/>
            </a:r>
          </a:p>
          <a:p>
            <a:pPr lvl="2"/>
            <a:r>
              <a:t/>
            </a:r>
          </a:p>
          <a:p>
            <a:pPr lvl="3"/>
            <a:r>
              <a:t/>
            </a:r>
          </a:p>
          <a:p>
            <a:pPr lvl="4"/>
            <a:r>
              <a:t/>
            </a:r>
          </a:p>
        </p:txBody>
      </p:sp>
      <p:sp>
        <p:nvSpPr>
          <p:cNvPr id="125" name="ファクト情報"/>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sz="5500">
                <a:latin typeface="+mn-lt"/>
                <a:ea typeface="+mn-ea"/>
                <a:cs typeface="+mn-cs"/>
                <a:sym typeface="ヒラギノ角ゴ ProN W6"/>
              </a:defRPr>
            </a:lvl1pPr>
          </a:lstStyle>
          <a:p>
            <a:pPr/>
            <a:r>
              <a:t>ファクト情報</a:t>
            </a:r>
          </a:p>
        </p:txBody>
      </p:sp>
      <p:sp>
        <p:nvSpPr>
          <p:cNvPr id="126"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引用">
    <p:spTree>
      <p:nvGrpSpPr>
        <p:cNvPr id="1" name=""/>
        <p:cNvGrpSpPr/>
        <p:nvPr/>
      </p:nvGrpSpPr>
      <p:grpSpPr>
        <a:xfrm>
          <a:off x="0" y="0"/>
          <a:ext cx="0" cy="0"/>
          <a:chOff x="0" y="0"/>
          <a:chExt cx="0" cy="0"/>
        </a:xfrm>
      </p:grpSpPr>
      <p:sp>
        <p:nvSpPr>
          <p:cNvPr id="133" name="属性"/>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属性</a:t>
            </a:r>
          </a:p>
        </p:txBody>
      </p:sp>
      <p:sp>
        <p:nvSpPr>
          <p:cNvPr id="134" name="本文レベル1…"/>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vl1pPr>
            <a:lvl2pPr marL="638923" indent="-12700">
              <a:spcBef>
                <a:spcPts val="0"/>
              </a:spcBef>
              <a:buSzTx/>
              <a:buNone/>
              <a:defRPr spc="-170" sz="8500"/>
            </a:lvl2pPr>
            <a:lvl3pPr marL="638923" indent="444500">
              <a:spcBef>
                <a:spcPts val="0"/>
              </a:spcBef>
              <a:buSzTx/>
              <a:buNone/>
              <a:defRPr spc="-170" sz="8500"/>
            </a:lvl3pPr>
            <a:lvl4pPr marL="638923" indent="901700">
              <a:spcBef>
                <a:spcPts val="0"/>
              </a:spcBef>
              <a:buSzTx/>
              <a:buNone/>
              <a:defRPr spc="-170" sz="8500"/>
            </a:lvl4pPr>
            <a:lvl5pPr marL="638923" indent="1358900">
              <a:spcBef>
                <a:spcPts val="0"/>
              </a:spcBef>
              <a:buSzTx/>
              <a:buNone/>
              <a:defRPr spc="-170" sz="8500"/>
            </a:lvl5pPr>
          </a:lstStyle>
          <a:p>
            <a:pPr/>
            <a:r>
              <a:t>“重要な引用”</a:t>
            </a:r>
          </a:p>
          <a:p>
            <a:pPr lvl="1"/>
            <a:r>
              <a:t/>
            </a:r>
          </a:p>
          <a:p>
            <a:pPr lvl="2"/>
            <a:r>
              <a:t/>
            </a:r>
          </a:p>
          <a:p>
            <a:pPr lvl="3"/>
            <a:r>
              <a:t/>
            </a:r>
          </a:p>
          <a:p>
            <a:pPr lvl="4"/>
            <a:r>
              <a:t/>
            </a:r>
          </a:p>
        </p:txBody>
      </p:sp>
      <p:sp>
        <p:nvSpPr>
          <p:cNvPr id="135"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画像（3点）">
    <p:spTree>
      <p:nvGrpSpPr>
        <p:cNvPr id="1" name=""/>
        <p:cNvGrpSpPr/>
        <p:nvPr/>
      </p:nvGrpSpPr>
      <p:grpSpPr>
        <a:xfrm>
          <a:off x="0" y="0"/>
          <a:ext cx="0" cy="0"/>
          <a:chOff x="0" y="0"/>
          <a:chExt cx="0" cy="0"/>
        </a:xfrm>
      </p:grpSpPr>
      <p:sp>
        <p:nvSpPr>
          <p:cNvPr id="142" name="炒飯、ゆで卵、箸が添えられたボウル1杯のサラダ"/>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43" name="サーモンケーキ、サラダ、フムスが入ったボウル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44" name="パセリバター、煎りヘーゼルナッツ、削ったパルメザンチーズがかかったパッパルデッレパスタ1皿"/>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45"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写真">
    <p:spTree>
      <p:nvGrpSpPr>
        <p:cNvPr id="1" name=""/>
        <p:cNvGrpSpPr/>
        <p:nvPr/>
      </p:nvGrpSpPr>
      <p:grpSpPr>
        <a:xfrm>
          <a:off x="0" y="0"/>
          <a:ext cx="0" cy="0"/>
          <a:chOff x="0" y="0"/>
          <a:chExt cx="0" cy="0"/>
        </a:xfrm>
      </p:grpSpPr>
      <p:sp>
        <p:nvSpPr>
          <p:cNvPr id="152" name="炒飯、ゆで卵、箸が添えられたボウル1杯のサラダ"/>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53" name="スライド番号"/>
          <p:cNvSpPr txBox="1"/>
          <p:nvPr>
            <p:ph type="sldNum" sz="quarter" idx="2"/>
          </p:nvPr>
        </p:nvSpPr>
        <p:spPr>
          <a:xfrm>
            <a:off x="11978411" y="13125399"/>
            <a:ext cx="414681" cy="330200"/>
          </a:xfrm>
          <a:prstGeom prst="rect">
            <a:avLst/>
          </a:prstGeom>
        </p:spPr>
        <p:txBody>
          <a:bodyPr wrap="none"/>
          <a:lstStyle>
            <a:lvl1pPr>
              <a:defRPr sz="1800">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空白">
    <p:spTree>
      <p:nvGrpSpPr>
        <p:cNvPr id="1" name=""/>
        <p:cNvGrpSpPr/>
        <p:nvPr/>
      </p:nvGrpSpPr>
      <p:grpSpPr>
        <a:xfrm>
          <a:off x="0" y="0"/>
          <a:ext cx="0" cy="0"/>
          <a:chOff x="0" y="0"/>
          <a:chExt cx="0" cy="0"/>
        </a:xfrm>
      </p:grpSpPr>
      <p:sp>
        <p:nvSpPr>
          <p:cNvPr id="160"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タイトル&amp;画像">
    <p:spTree>
      <p:nvGrpSpPr>
        <p:cNvPr id="1" name=""/>
        <p:cNvGrpSpPr/>
        <p:nvPr/>
      </p:nvGrpSpPr>
      <p:grpSpPr>
        <a:xfrm>
          <a:off x="0" y="0"/>
          <a:ext cx="0" cy="0"/>
          <a:chOff x="0" y="0"/>
          <a:chExt cx="0" cy="0"/>
        </a:xfrm>
      </p:grpSpPr>
      <p:sp>
        <p:nvSpPr>
          <p:cNvPr id="26" name="アボカドとライム"/>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7" name="プレゼンテーションのタイトル"/>
          <p:cNvSpPr txBox="1"/>
          <p:nvPr>
            <p:ph type="title" hasCustomPrompt="1"/>
          </p:nvPr>
        </p:nvSpPr>
        <p:spPr>
          <a:xfrm>
            <a:off x="1206500" y="7124700"/>
            <a:ext cx="21971000" cy="4648200"/>
          </a:xfrm>
          <a:prstGeom prst="rect">
            <a:avLst/>
          </a:prstGeom>
        </p:spPr>
        <p:txBody>
          <a:bodyPr anchor="b"/>
          <a:lstStyle>
            <a:lvl1pPr>
              <a:defRPr spc="-232" sz="11600"/>
            </a:lvl1pPr>
          </a:lstStyle>
          <a:p>
            <a:pPr/>
            <a:r>
              <a:t>プレゼンテーションのタイトル</a:t>
            </a:r>
          </a:p>
        </p:txBody>
      </p:sp>
      <p:sp>
        <p:nvSpPr>
          <p:cNvPr id="28" name="作者と日付"/>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sz="3600">
                <a:latin typeface="+mn-lt"/>
                <a:ea typeface="+mn-ea"/>
                <a:cs typeface="+mn-cs"/>
                <a:sym typeface="ヒラギノ角ゴ ProN W6"/>
              </a:defRPr>
            </a:lvl1pPr>
          </a:lstStyle>
          <a:p>
            <a:pPr/>
            <a:r>
              <a:t>作者と日付</a:t>
            </a:r>
          </a:p>
        </p:txBody>
      </p:sp>
      <p:sp>
        <p:nvSpPr>
          <p:cNvPr id="29" name="本文レベル1…"/>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プレゼンテーションのサブタイトル</a:t>
            </a:r>
          </a:p>
          <a:p>
            <a:pPr lvl="1"/>
            <a:r>
              <a:t/>
            </a:r>
          </a:p>
          <a:p>
            <a:pPr lvl="2"/>
            <a:r>
              <a:t/>
            </a:r>
          </a:p>
          <a:p>
            <a:pPr lvl="3"/>
            <a:r>
              <a:t/>
            </a:r>
          </a:p>
          <a:p>
            <a:pPr lvl="4"/>
            <a:r>
              <a:t/>
            </a:r>
          </a:p>
        </p:txBody>
      </p:sp>
      <p:sp>
        <p:nvSpPr>
          <p:cNvPr id="30"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タイトル&amp;画像（代替）">
    <p:spTree>
      <p:nvGrpSpPr>
        <p:cNvPr id="1" name=""/>
        <p:cNvGrpSpPr/>
        <p:nvPr/>
      </p:nvGrpSpPr>
      <p:grpSpPr>
        <a:xfrm>
          <a:off x="0" y="0"/>
          <a:ext cx="0" cy="0"/>
          <a:chOff x="0" y="0"/>
          <a:chExt cx="0" cy="0"/>
        </a:xfrm>
      </p:grpSpPr>
      <p:sp>
        <p:nvSpPr>
          <p:cNvPr id="37" name="サーモンケーキ、サラダ、フムスが入ったボウル"/>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8" name="スライドのタイトル"/>
          <p:cNvSpPr txBox="1"/>
          <p:nvPr>
            <p:ph type="title" hasCustomPrompt="1"/>
          </p:nvPr>
        </p:nvSpPr>
        <p:spPr>
          <a:xfrm>
            <a:off x="1206500" y="1270000"/>
            <a:ext cx="9779000" cy="5882273"/>
          </a:xfrm>
          <a:prstGeom prst="rect">
            <a:avLst/>
          </a:prstGeom>
        </p:spPr>
        <p:txBody>
          <a:bodyPr anchor="b"/>
          <a:lstStyle/>
          <a:p>
            <a:pPr/>
            <a:r>
              <a:t>スライドのタイトル</a:t>
            </a:r>
          </a:p>
        </p:txBody>
      </p:sp>
      <p:sp>
        <p:nvSpPr>
          <p:cNvPr id="39" name="本文レベル1…"/>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sz="5500">
                <a:latin typeface="+mn-lt"/>
                <a:ea typeface="+mn-ea"/>
                <a:cs typeface="+mn-cs"/>
                <a:sym typeface="ヒラギノ角ゴ ProN W6"/>
              </a:defRPr>
            </a:lvl1pPr>
            <a:lvl2pPr marL="0" indent="457200" defTabSz="825500">
              <a:lnSpc>
                <a:spcPct val="100000"/>
              </a:lnSpc>
              <a:spcBef>
                <a:spcPts val="0"/>
              </a:spcBef>
              <a:buSzTx/>
              <a:buNone/>
              <a:defRPr sz="5500">
                <a:latin typeface="+mn-lt"/>
                <a:ea typeface="+mn-ea"/>
                <a:cs typeface="+mn-cs"/>
                <a:sym typeface="ヒラギノ角ゴ ProN W6"/>
              </a:defRPr>
            </a:lvl2pPr>
            <a:lvl3pPr marL="0" indent="914400" defTabSz="825500">
              <a:lnSpc>
                <a:spcPct val="100000"/>
              </a:lnSpc>
              <a:spcBef>
                <a:spcPts val="0"/>
              </a:spcBef>
              <a:buSzTx/>
              <a:buNone/>
              <a:defRPr sz="5500">
                <a:latin typeface="+mn-lt"/>
                <a:ea typeface="+mn-ea"/>
                <a:cs typeface="+mn-cs"/>
                <a:sym typeface="ヒラギノ角ゴ ProN W6"/>
              </a:defRPr>
            </a:lvl3pPr>
            <a:lvl4pPr marL="0" indent="1371600" defTabSz="825500">
              <a:lnSpc>
                <a:spcPct val="100000"/>
              </a:lnSpc>
              <a:spcBef>
                <a:spcPts val="0"/>
              </a:spcBef>
              <a:buSzTx/>
              <a:buNone/>
              <a:defRPr sz="5500">
                <a:latin typeface="+mn-lt"/>
                <a:ea typeface="+mn-ea"/>
                <a:cs typeface="+mn-cs"/>
                <a:sym typeface="ヒラギノ角ゴ ProN W6"/>
              </a:defRPr>
            </a:lvl4pPr>
            <a:lvl5pPr marL="0" indent="1828800" defTabSz="825500">
              <a:lnSpc>
                <a:spcPct val="100000"/>
              </a:lnSpc>
              <a:spcBef>
                <a:spcPts val="0"/>
              </a:spcBef>
              <a:buSzTx/>
              <a:buNone/>
              <a:defRPr sz="5500">
                <a:latin typeface="+mn-lt"/>
                <a:ea typeface="+mn-ea"/>
                <a:cs typeface="+mn-cs"/>
                <a:sym typeface="ヒラギノ角ゴ ProN W6"/>
              </a:defRPr>
            </a:lvl5pPr>
          </a:lstStyle>
          <a:p>
            <a:pPr/>
            <a:r>
              <a:t>スライドのサブタイトル</a:t>
            </a:r>
          </a:p>
          <a:p>
            <a:pPr lvl="1"/>
            <a:r>
              <a:t/>
            </a:r>
          </a:p>
          <a:p>
            <a:pPr lvl="2"/>
            <a:r>
              <a:t/>
            </a:r>
          </a:p>
          <a:p>
            <a:pPr lvl="3"/>
            <a:r>
              <a:t/>
            </a:r>
          </a:p>
          <a:p>
            <a:pPr lvl="4"/>
            <a:r>
              <a:t/>
            </a:r>
          </a:p>
        </p:txBody>
      </p:sp>
      <p:sp>
        <p:nvSpPr>
          <p:cNvPr id="40" name="スライド番号"/>
          <p:cNvSpPr txBox="1"/>
          <p:nvPr>
            <p:ph type="sldNum" sz="quarter" idx="2"/>
          </p:nvPr>
        </p:nvSpPr>
        <p:spPr>
          <a:xfrm>
            <a:off x="11861596" y="12951833"/>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タイトル&amp;箇条書き">
    <p:spTree>
      <p:nvGrpSpPr>
        <p:cNvPr id="1" name=""/>
        <p:cNvGrpSpPr/>
        <p:nvPr/>
      </p:nvGrpSpPr>
      <p:grpSpPr>
        <a:xfrm>
          <a:off x="0" y="0"/>
          <a:ext cx="0" cy="0"/>
          <a:chOff x="0" y="0"/>
          <a:chExt cx="0" cy="0"/>
        </a:xfrm>
      </p:grpSpPr>
      <p:sp>
        <p:nvSpPr>
          <p:cNvPr id="47" name="スライドのタイトル"/>
          <p:cNvSpPr txBox="1"/>
          <p:nvPr>
            <p:ph type="title" hasCustomPrompt="1"/>
          </p:nvPr>
        </p:nvSpPr>
        <p:spPr>
          <a:prstGeom prst="rect">
            <a:avLst/>
          </a:prstGeom>
        </p:spPr>
        <p:txBody>
          <a:bodyPr/>
          <a:lstStyle/>
          <a:p>
            <a:pPr/>
            <a:r>
              <a:t>スライドのタイトル</a:t>
            </a:r>
          </a:p>
        </p:txBody>
      </p:sp>
      <p:sp>
        <p:nvSpPr>
          <p:cNvPr id="48" name="スライド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49" name="本文レベル1…"/>
          <p:cNvSpPr txBox="1"/>
          <p:nvPr>
            <p:ph type="body" idx="1" hasCustomPrompt="1"/>
          </p:nvPr>
        </p:nvSpPr>
        <p:spPr>
          <a:prstGeom prst="rect">
            <a:avLst/>
          </a:prstGeom>
        </p:spPr>
        <p:txBody>
          <a:bodyPr/>
          <a:lstStyle/>
          <a:p>
            <a:pPr/>
            <a:r>
              <a:t>スライドの箇条書きテキスト</a:t>
            </a:r>
          </a:p>
          <a:p>
            <a:pPr lvl="1"/>
            <a:r>
              <a:t/>
            </a:r>
          </a:p>
          <a:p>
            <a:pPr lvl="2"/>
            <a:r>
              <a:t/>
            </a:r>
          </a:p>
          <a:p>
            <a:pPr lvl="3"/>
            <a:r>
              <a:t/>
            </a:r>
          </a:p>
          <a:p>
            <a:pPr lvl="4"/>
            <a:r>
              <a:t/>
            </a:r>
          </a:p>
        </p:txBody>
      </p:sp>
      <p:sp>
        <p:nvSpPr>
          <p:cNvPr id="50" name="スライド番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タイトル&amp;箇条書き(サブ)">
    <p:spTree>
      <p:nvGrpSpPr>
        <p:cNvPr id="1" name=""/>
        <p:cNvGrpSpPr/>
        <p:nvPr/>
      </p:nvGrpSpPr>
      <p:grpSpPr>
        <a:xfrm>
          <a:off x="0" y="0"/>
          <a:ext cx="0" cy="0"/>
          <a:chOff x="0" y="0"/>
          <a:chExt cx="0" cy="0"/>
        </a:xfrm>
      </p:grpSpPr>
      <p:sp>
        <p:nvSpPr>
          <p:cNvPr id="57" name="スライドのタイトル"/>
          <p:cNvSpPr txBox="1"/>
          <p:nvPr>
            <p:ph type="title" hasCustomPrompt="1"/>
          </p:nvPr>
        </p:nvSpPr>
        <p:spPr>
          <a:prstGeom prst="rect">
            <a:avLst/>
          </a:prstGeom>
        </p:spPr>
        <p:txBody>
          <a:bodyPr/>
          <a:lstStyle/>
          <a:p>
            <a:pPr/>
            <a:r>
              <a:t>スライドのタイトル</a:t>
            </a:r>
          </a:p>
        </p:txBody>
      </p:sp>
      <p:sp>
        <p:nvSpPr>
          <p:cNvPr id="58" name="スライド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59" name="本文レベル1…"/>
          <p:cNvSpPr txBox="1"/>
          <p:nvPr>
            <p:ph type="body" idx="1" hasCustomPrompt="1"/>
          </p:nvPr>
        </p:nvSpPr>
        <p:spPr>
          <a:prstGeom prst="rect">
            <a:avLst/>
          </a:prstGeom>
        </p:spPr>
        <p:txBody>
          <a:bodyPr/>
          <a:lstStyle/>
          <a:p>
            <a:pPr/>
            <a:r>
              <a:t>スライドの箇条書きテキスト</a:t>
            </a:r>
          </a:p>
          <a:p>
            <a:pPr lvl="1"/>
            <a:r>
              <a:t/>
            </a:r>
          </a:p>
          <a:p>
            <a:pPr lvl="2"/>
            <a:r>
              <a:t/>
            </a:r>
          </a:p>
          <a:p>
            <a:pPr lvl="3"/>
            <a:r>
              <a:t/>
            </a:r>
          </a:p>
          <a:p>
            <a:pPr lvl="4"/>
            <a:r>
              <a:t/>
            </a:r>
          </a:p>
        </p:txBody>
      </p:sp>
      <p:sp>
        <p:nvSpPr>
          <p:cNvPr id="60" name="スライド番号"/>
          <p:cNvSpPr txBox="1"/>
          <p:nvPr>
            <p:ph type="sldNum" sz="quarter" idx="2"/>
          </p:nvPr>
        </p:nvSpPr>
        <p:spPr>
          <a:prstGeom prst="rect">
            <a:avLst/>
          </a:prstGeom>
        </p:spPr>
        <p:txBody>
          <a:bodyPr/>
          <a:lstStyle/>
          <a:p>
            <a:pPr/>
            <a:fld id="{86CB4B4D-7CA3-9044-876B-883B54F8677D}" type="slidenum"/>
          </a:p>
        </p:txBody>
      </p:sp>
      <p:sp>
        <p:nvSpPr>
          <p:cNvPr id="61" name="四角形"/>
          <p:cNvSpPr/>
          <p:nvPr/>
        </p:nvSpPr>
        <p:spPr>
          <a:xfrm>
            <a:off x="0" y="0"/>
            <a:ext cx="24384000" cy="13843000"/>
          </a:xfrm>
          <a:prstGeom prst="rect">
            <a:avLst/>
          </a:prstGeom>
          <a:ln w="635000">
            <a:solidFill>
              <a:schemeClr val="accent1">
                <a:lumOff val="-13575"/>
              </a:schemeClr>
            </a:solidFill>
            <a:miter lim="400000"/>
          </a:ln>
        </p:spPr>
        <p:txBody>
          <a:bodyPr lIns="50800" tIns="50800" rIns="50800" bIns="50800" anchor="ctr"/>
          <a:lstStyle/>
          <a:p>
            <a:pPr defTabSz="825500">
              <a:defRPr sz="3200">
                <a:solidFill>
                  <a:srgbClr val="FFFFFF"/>
                </a:solidFill>
              </a:defRPr>
            </a:pPr>
          </a:p>
        </p:txBody>
      </p:sp>
      <p:pic>
        <p:nvPicPr>
          <p:cNvPr id="62" name="logo.png" descr="logo.png"/>
          <p:cNvPicPr>
            <a:picLocks noChangeAspect="1"/>
          </p:cNvPicPr>
          <p:nvPr/>
        </p:nvPicPr>
        <p:blipFill>
          <a:blip r:embed="rId2">
            <a:extLst/>
          </a:blip>
          <a:stretch>
            <a:fillRect/>
          </a:stretch>
        </p:blipFill>
        <p:spPr>
          <a:xfrm>
            <a:off x="495982" y="466067"/>
            <a:ext cx="698501" cy="377191"/>
          </a:xfrm>
          <a:prstGeom prst="rect">
            <a:avLst/>
          </a:prstGeom>
          <a:ln w="12700">
            <a:miter lim="400000"/>
          </a:ln>
        </p:spPr>
      </p:pic>
      <p:sp>
        <p:nvSpPr>
          <p:cNvPr id="63" name="四角形"/>
          <p:cNvSpPr/>
          <p:nvPr/>
        </p:nvSpPr>
        <p:spPr>
          <a:xfrm>
            <a:off x="2786" y="-5972"/>
            <a:ext cx="24378428" cy="13716001"/>
          </a:xfrm>
          <a:prstGeom prst="rect">
            <a:avLst/>
          </a:prstGeom>
          <a:ln w="635000">
            <a:solidFill>
              <a:schemeClr val="accent2">
                <a:hueOff val="-202083"/>
                <a:satOff val="17755"/>
                <a:lumOff val="-16089"/>
              </a:schemeClr>
            </a:solidFill>
            <a:miter lim="400000"/>
          </a:ln>
        </p:spPr>
        <p:txBody>
          <a:bodyPr lIns="50800" tIns="50800" rIns="50800" bIns="50800" anchor="ctr"/>
          <a:lstStyle/>
          <a:p>
            <a:pPr defTabSz="825500">
              <a:defRPr sz="3200">
                <a:solidFill>
                  <a:srgbClr val="FFFFFF"/>
                </a:solidFill>
              </a:defRPr>
            </a:pP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箇条書き">
    <p:spTree>
      <p:nvGrpSpPr>
        <p:cNvPr id="1" name=""/>
        <p:cNvGrpSpPr/>
        <p:nvPr/>
      </p:nvGrpSpPr>
      <p:grpSpPr>
        <a:xfrm>
          <a:off x="0" y="0"/>
          <a:ext cx="0" cy="0"/>
          <a:chOff x="0" y="0"/>
          <a:chExt cx="0" cy="0"/>
        </a:xfrm>
      </p:grpSpPr>
      <p:sp>
        <p:nvSpPr>
          <p:cNvPr id="70" name="本文レベル1…"/>
          <p:cNvSpPr txBox="1"/>
          <p:nvPr>
            <p:ph type="body" idx="1" hasCustomPrompt="1"/>
          </p:nvPr>
        </p:nvSpPr>
        <p:spPr>
          <a:prstGeom prst="rect">
            <a:avLst/>
          </a:prstGeom>
        </p:spPr>
        <p:txBody>
          <a:bodyPr numCol="2" spcCol="1098550"/>
          <a:lstStyle/>
          <a:p>
            <a:pPr/>
            <a:r>
              <a:t>スライドの箇条書きテキスト</a:t>
            </a:r>
          </a:p>
          <a:p>
            <a:pPr lvl="1"/>
            <a:r>
              <a:t/>
            </a:r>
          </a:p>
          <a:p>
            <a:pPr lvl="2"/>
            <a:r>
              <a:t/>
            </a:r>
          </a:p>
          <a:p>
            <a:pPr lvl="3"/>
            <a:r>
              <a:t/>
            </a:r>
          </a:p>
          <a:p>
            <a:pPr lvl="4"/>
            <a:r>
              <a:t/>
            </a:r>
          </a:p>
        </p:txBody>
      </p:sp>
      <p:sp>
        <p:nvSpPr>
          <p:cNvPr id="71"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タイトル、箇条書き、画像">
    <p:spTree>
      <p:nvGrpSpPr>
        <p:cNvPr id="1" name=""/>
        <p:cNvGrpSpPr/>
        <p:nvPr/>
      </p:nvGrpSpPr>
      <p:grpSpPr>
        <a:xfrm>
          <a:off x="0" y="0"/>
          <a:ext cx="0" cy="0"/>
          <a:chOff x="0" y="0"/>
          <a:chExt cx="0" cy="0"/>
        </a:xfrm>
      </p:grpSpPr>
      <p:sp>
        <p:nvSpPr>
          <p:cNvPr id="78" name="スライドのサブタイトル"/>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79" name="本文レベル1…"/>
          <p:cNvSpPr txBox="1"/>
          <p:nvPr>
            <p:ph type="body" sz="half" idx="1" hasCustomPrompt="1"/>
          </p:nvPr>
        </p:nvSpPr>
        <p:spPr>
          <a:xfrm>
            <a:off x="1206500" y="4248504"/>
            <a:ext cx="9779000" cy="8256630"/>
          </a:xfrm>
          <a:prstGeom prst="rect">
            <a:avLst/>
          </a:prstGeom>
        </p:spPr>
        <p:txBody>
          <a:bodyPr/>
          <a:lstStyle/>
          <a:p>
            <a:pPr/>
            <a:r>
              <a:t>スライドの箇条書きテキスト</a:t>
            </a:r>
          </a:p>
          <a:p>
            <a:pPr lvl="1"/>
            <a:r>
              <a:t/>
            </a:r>
          </a:p>
          <a:p>
            <a:pPr lvl="2"/>
            <a:r>
              <a:t/>
            </a:r>
          </a:p>
          <a:p>
            <a:pPr lvl="3"/>
            <a:r>
              <a:t/>
            </a:r>
          </a:p>
          <a:p>
            <a:pPr lvl="4"/>
            <a:r>
              <a:t/>
            </a:r>
          </a:p>
        </p:txBody>
      </p:sp>
      <p:sp>
        <p:nvSpPr>
          <p:cNvPr id="80" name="パセリバター、煎りヘーゼルナッツ、削ったパルメザンチーズがかかったパッパルデッレパスタ1皿"/>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81" name="スライドのタイトル"/>
          <p:cNvSpPr txBox="1"/>
          <p:nvPr>
            <p:ph type="title" hasCustomPrompt="1"/>
          </p:nvPr>
        </p:nvSpPr>
        <p:spPr>
          <a:xfrm>
            <a:off x="1206500" y="1079500"/>
            <a:ext cx="9779000" cy="1435100"/>
          </a:xfrm>
          <a:prstGeom prst="rect">
            <a:avLst/>
          </a:prstGeom>
        </p:spPr>
        <p:txBody>
          <a:bodyPr/>
          <a:lstStyle/>
          <a:p>
            <a:pPr/>
            <a:r>
              <a:t>スライドのタイトル</a:t>
            </a:r>
          </a:p>
        </p:txBody>
      </p:sp>
      <p:sp>
        <p:nvSpPr>
          <p:cNvPr id="82"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セクション">
    <p:spTree>
      <p:nvGrpSpPr>
        <p:cNvPr id="1" name=""/>
        <p:cNvGrpSpPr/>
        <p:nvPr/>
      </p:nvGrpSpPr>
      <p:grpSpPr>
        <a:xfrm>
          <a:off x="0" y="0"/>
          <a:ext cx="0" cy="0"/>
          <a:chOff x="0" y="0"/>
          <a:chExt cx="0" cy="0"/>
        </a:xfrm>
      </p:grpSpPr>
      <p:sp>
        <p:nvSpPr>
          <p:cNvPr id="89" name="セクションタイトル"/>
          <p:cNvSpPr txBox="1"/>
          <p:nvPr>
            <p:ph type="title" hasCustomPrompt="1"/>
          </p:nvPr>
        </p:nvSpPr>
        <p:spPr>
          <a:xfrm>
            <a:off x="1206496" y="4533900"/>
            <a:ext cx="21971004" cy="4648200"/>
          </a:xfrm>
          <a:prstGeom prst="rect">
            <a:avLst/>
          </a:prstGeom>
        </p:spPr>
        <p:txBody>
          <a:bodyPr anchor="ctr"/>
          <a:lstStyle>
            <a:lvl1pPr>
              <a:defRPr spc="-232" sz="11600">
                <a:latin typeface="ヒラギノ角ゴ ProN W3"/>
                <a:ea typeface="ヒラギノ角ゴ ProN W3"/>
                <a:cs typeface="ヒラギノ角ゴ ProN W3"/>
                <a:sym typeface="ヒラギノ角ゴ ProN W3"/>
              </a:defRPr>
            </a:lvl1pPr>
          </a:lstStyle>
          <a:p>
            <a:pPr/>
            <a:r>
              <a:t>セクションタイトル</a:t>
            </a:r>
          </a:p>
        </p:txBody>
      </p:sp>
      <p:sp>
        <p:nvSpPr>
          <p:cNvPr id="90" name="スライド番号"/>
          <p:cNvSpPr txBox="1"/>
          <p:nvPr>
            <p:ph type="sldNum" sz="quarter" idx="2"/>
          </p:nvPr>
        </p:nvSpPr>
        <p:spPr>
          <a:xfrm>
            <a:off x="11861596" y="12951833"/>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タイトルのみ">
    <p:spTree>
      <p:nvGrpSpPr>
        <p:cNvPr id="1" name=""/>
        <p:cNvGrpSpPr/>
        <p:nvPr/>
      </p:nvGrpSpPr>
      <p:grpSpPr>
        <a:xfrm>
          <a:off x="0" y="0"/>
          <a:ext cx="0" cy="0"/>
          <a:chOff x="0" y="0"/>
          <a:chExt cx="0" cy="0"/>
        </a:xfrm>
      </p:grpSpPr>
      <p:sp>
        <p:nvSpPr>
          <p:cNvPr id="97" name="スライドのタイトル"/>
          <p:cNvSpPr txBox="1"/>
          <p:nvPr>
            <p:ph type="title" hasCustomPrompt="1"/>
          </p:nvPr>
        </p:nvSpPr>
        <p:spPr>
          <a:xfrm>
            <a:off x="1206500" y="1079500"/>
            <a:ext cx="21971000" cy="1434949"/>
          </a:xfrm>
          <a:prstGeom prst="rect">
            <a:avLst/>
          </a:prstGeom>
        </p:spPr>
        <p:txBody>
          <a:bodyPr/>
          <a:lstStyle/>
          <a:p>
            <a:pPr/>
            <a:r>
              <a:t>スライドのタイトル</a:t>
            </a:r>
          </a:p>
        </p:txBody>
      </p:sp>
      <p:sp>
        <p:nvSpPr>
          <p:cNvPr id="98" name="スライドのサブタイトル"/>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sz="5500">
                <a:latin typeface="+mn-lt"/>
                <a:ea typeface="+mn-ea"/>
                <a:cs typeface="+mn-cs"/>
                <a:sym typeface="ヒラギノ角ゴ ProN W6"/>
              </a:defRPr>
            </a:lvl1pPr>
          </a:lstStyle>
          <a:p>
            <a:pPr/>
            <a:r>
              <a:t>スライドのサブタイトル</a:t>
            </a:r>
          </a:p>
        </p:txBody>
      </p:sp>
      <p:sp>
        <p:nvSpPr>
          <p:cNvPr id="99" name="スライド番号"/>
          <p:cNvSpPr txBox="1"/>
          <p:nvPr>
            <p:ph type="sldNum" sz="quarter" idx="2"/>
          </p:nvPr>
        </p:nvSpPr>
        <p:spPr>
          <a:xfrm>
            <a:off x="11861596" y="12947599"/>
            <a:ext cx="648311" cy="508000"/>
          </a:xfrm>
          <a:prstGeom prst="rect">
            <a:avLst/>
          </a:prstGeom>
        </p:spPr>
        <p:txBody>
          <a:bodyPr wrap="none"/>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スライドのタイトル"/>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スライドのタイトル</a:t>
            </a:r>
          </a:p>
        </p:txBody>
      </p:sp>
      <p:sp>
        <p:nvSpPr>
          <p:cNvPr id="3" name="本文レベル1…"/>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スライドの箇条書きテキスト</a:t>
            </a:r>
          </a:p>
          <a:p>
            <a:pPr lvl="1"/>
            <a:r>
              <a:t/>
            </a:r>
          </a:p>
          <a:p>
            <a:pPr lvl="2"/>
            <a:r>
              <a:t/>
            </a:r>
          </a:p>
          <a:p>
            <a:pPr lvl="3"/>
            <a:r>
              <a:t/>
            </a:r>
          </a:p>
          <a:p>
            <a:pPr lvl="4"/>
            <a:r>
              <a:t/>
            </a:r>
          </a:p>
        </p:txBody>
      </p:sp>
      <p:sp>
        <p:nvSpPr>
          <p:cNvPr id="4" name="スライド番号"/>
          <p:cNvSpPr txBox="1"/>
          <p:nvPr>
            <p:ph type="sldNum" sz="quarter" idx="2"/>
          </p:nvPr>
        </p:nvSpPr>
        <p:spPr>
          <a:xfrm>
            <a:off x="22987000" y="12700000"/>
            <a:ext cx="698500" cy="508000"/>
          </a:xfrm>
          <a:prstGeom prst="rect">
            <a:avLst/>
          </a:prstGeom>
          <a:ln w="12700">
            <a:miter lim="400000"/>
          </a:ln>
        </p:spPr>
        <p:txBody>
          <a:bodyPr lIns="50800" tIns="50800" rIns="50800" bIns="50800" anchor="b">
            <a:spAutoFit/>
          </a:bodyPr>
          <a:lstStyle>
            <a:lvl1pPr defTabSz="584200">
              <a:defRPr sz="3200">
                <a:solidFill>
                  <a:srgbClr val="000000"/>
                </a:solidFill>
              </a:defRPr>
            </a:lvl1pPr>
          </a:lstStyle>
          <a:p>
            <a:pPr/>
            <a:fld id="{86CB4B4D-7CA3-9044-876B-883B54F8677D}" type="slidenum"/>
          </a:p>
        </p:txBody>
      </p:sp>
      <p:sp>
        <p:nvSpPr>
          <p:cNvPr id="5" name="四角形"/>
          <p:cNvSpPr/>
          <p:nvPr/>
        </p:nvSpPr>
        <p:spPr>
          <a:xfrm>
            <a:off x="0" y="0"/>
            <a:ext cx="24384000" cy="13843000"/>
          </a:xfrm>
          <a:prstGeom prst="rect">
            <a:avLst/>
          </a:prstGeom>
          <a:ln w="635000">
            <a:solidFill>
              <a:schemeClr val="accent1">
                <a:lumOff val="-13575"/>
              </a:schemeClr>
            </a:solidFill>
            <a:miter lim="400000"/>
          </a:ln>
        </p:spPr>
        <p:txBody>
          <a:bodyPr lIns="50800" tIns="50800" rIns="50800" bIns="50800" anchor="ctr"/>
          <a:lstStyle/>
          <a:p>
            <a:pPr defTabSz="825500">
              <a:defRPr sz="3200">
                <a:solidFill>
                  <a:srgbClr val="FFFFFF"/>
                </a:solidFill>
              </a:defRPr>
            </a:pPr>
          </a:p>
        </p:txBody>
      </p:sp>
      <p:sp>
        <p:nvSpPr>
          <p:cNvPr id="6" name="四角形"/>
          <p:cNvSpPr/>
          <p:nvPr/>
        </p:nvSpPr>
        <p:spPr>
          <a:xfrm>
            <a:off x="2786" y="-5972"/>
            <a:ext cx="24378428" cy="13716001"/>
          </a:xfrm>
          <a:prstGeom prst="rect">
            <a:avLst/>
          </a:prstGeom>
          <a:ln w="635000">
            <a:solidFill>
              <a:schemeClr val="accent1">
                <a:lumOff val="-13575"/>
              </a:schemeClr>
            </a:solidFill>
            <a:miter lim="400000"/>
          </a:ln>
        </p:spPr>
        <p:txBody>
          <a:bodyPr lIns="50800" tIns="50800" rIns="50800" bIns="50800" anchor="ctr"/>
          <a:lstStyle/>
          <a:p>
            <a:pPr defTabSz="825500">
              <a:defRPr sz="3200">
                <a:solidFill>
                  <a:srgbClr val="FFFFFF"/>
                </a:solidFill>
              </a:defRPr>
            </a:pPr>
          </a:p>
        </p:txBody>
      </p:sp>
      <p:pic>
        <p:nvPicPr>
          <p:cNvPr id="7" name="logo.png" descr="logo.png"/>
          <p:cNvPicPr>
            <a:picLocks noChangeAspect="1"/>
          </p:cNvPicPr>
          <p:nvPr/>
        </p:nvPicPr>
        <p:blipFill>
          <a:blip r:embed="rId2">
            <a:extLst/>
          </a:blip>
          <a:stretch>
            <a:fillRect/>
          </a:stretch>
        </p:blipFill>
        <p:spPr>
          <a:xfrm>
            <a:off x="495982" y="466067"/>
            <a:ext cx="698501" cy="37719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1pPr>
      <a:lvl2pPr marL="0" marR="0" indent="4572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2pPr>
      <a:lvl3pPr marL="0" marR="0" indent="9144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3pPr>
      <a:lvl4pPr marL="0" marR="0" indent="13716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4pPr>
      <a:lvl5pPr marL="0" marR="0" indent="18288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5pPr>
      <a:lvl6pPr marL="0" marR="0" indent="22860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6pPr>
      <a:lvl7pPr marL="0" marR="0" indent="27432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7pPr>
      <a:lvl8pPr marL="0" marR="0" indent="32004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8pPr>
      <a:lvl9pPr marL="0" marR="0" indent="3657600" algn="l" defTabSz="2438338" rtl="0" latinLnBrk="0">
        <a:lnSpc>
          <a:spcPct val="80000"/>
        </a:lnSpc>
        <a:spcBef>
          <a:spcPts val="0"/>
        </a:spcBef>
        <a:spcAft>
          <a:spcPts val="0"/>
        </a:spcAft>
        <a:buClrTx/>
        <a:buSzTx/>
        <a:buFontTx/>
        <a:buNone/>
        <a:tabLst/>
        <a:defRPr b="0" baseline="0" cap="none" i="0" spc="-170" strike="noStrike" sz="8500" u="none">
          <a:solidFill>
            <a:srgbClr val="000000"/>
          </a:solidFill>
          <a:uFillTx/>
          <a:latin typeface="+mn-lt"/>
          <a:ea typeface="+mn-ea"/>
          <a:cs typeface="+mn-cs"/>
          <a:sym typeface="ヒラギノ角ゴ ProN W6"/>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ヒラギノ角ゴ ProN W3"/>
          <a:ea typeface="ヒラギノ角ゴ ProN W3"/>
          <a:cs typeface="ヒラギノ角ゴ ProN W3"/>
          <a:sym typeface="ヒラギノ角ゴ ProN W3"/>
        </a:defRPr>
      </a:lvl9pPr>
    </p:bodyStyle>
    <p:otherStyle>
      <a:lvl1pPr marL="0" marR="0" indent="0" algn="ctr" defTabSz="58420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ヒラギノ角ゴ ProN W3"/>
        </a:defRPr>
      </a:lvl1pPr>
      <a:lvl2pPr marL="0" marR="0" indent="457200" algn="ctr" defTabSz="58420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ヒラギノ角ゴ ProN W3"/>
        </a:defRPr>
      </a:lvl2pPr>
      <a:lvl3pPr marL="0" marR="0" indent="914400" algn="ctr" defTabSz="58420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ヒラギノ角ゴ ProN W3"/>
        </a:defRPr>
      </a:lvl3pPr>
      <a:lvl4pPr marL="0" marR="0" indent="1371600" algn="ctr" defTabSz="58420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ヒラギノ角ゴ ProN W3"/>
        </a:defRPr>
      </a:lvl4pPr>
      <a:lvl5pPr marL="0" marR="0" indent="1828800" algn="ctr" defTabSz="58420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ヒラギノ角ゴ ProN W3"/>
        </a:defRPr>
      </a:lvl5pPr>
      <a:lvl6pPr marL="0" marR="0" indent="2286000" algn="ctr" defTabSz="58420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ヒラギノ角ゴ ProN W3"/>
        </a:defRPr>
      </a:lvl6pPr>
      <a:lvl7pPr marL="0" marR="0" indent="2743200" algn="ctr" defTabSz="58420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ヒラギノ角ゴ ProN W3"/>
        </a:defRPr>
      </a:lvl7pPr>
      <a:lvl8pPr marL="0" marR="0" indent="3200400" algn="ctr" defTabSz="58420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ヒラギノ角ゴ ProN W3"/>
        </a:defRPr>
      </a:lvl8pPr>
      <a:lvl9pPr marL="0" marR="0" indent="3657600" algn="ctr" defTabSz="584200" latinLnBrk="0">
        <a:lnSpc>
          <a:spcPct val="100000"/>
        </a:lnSpc>
        <a:spcBef>
          <a:spcPts val="0"/>
        </a:spcBef>
        <a:spcAft>
          <a:spcPts val="0"/>
        </a:spcAft>
        <a:buClrTx/>
        <a:buSzTx/>
        <a:buFontTx/>
        <a:buNone/>
        <a:tabLst/>
        <a:defRPr b="0" baseline="0" cap="none" i="0" spc="0" strike="noStrike" sz="3200" u="none">
          <a:solidFill>
            <a:schemeClr val="tx1"/>
          </a:solidFill>
          <a:uFillTx/>
          <a:latin typeface="+mn-lt"/>
          <a:ea typeface="+mn-ea"/>
          <a:cs typeface="+mn-cs"/>
          <a:sym typeface="ヒラギノ角ゴ ProN W3"/>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15.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5.png"/><Relationship Id="rId7" Type="http://schemas.openxmlformats.org/officeDocument/2006/relationships/image" Target="../media/image26.png"/><Relationship Id="rId8" Type="http://schemas.openxmlformats.org/officeDocument/2006/relationships/image" Target="../media/image22.png"/><Relationship Id="rId9" Type="http://schemas.openxmlformats.org/officeDocument/2006/relationships/image" Target="../media/image23.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15.png"/><Relationship Id="rId7" Type="http://schemas.openxmlformats.org/officeDocument/2006/relationships/image" Target="../media/image26.png"/><Relationship Id="rId8" Type="http://schemas.openxmlformats.org/officeDocument/2006/relationships/image" Target="../media/image22.png"/><Relationship Id="rId9"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15.png"/><Relationship Id="rId9" Type="http://schemas.openxmlformats.org/officeDocument/2006/relationships/image" Target="../media/image27.png"/><Relationship Id="rId10" Type="http://schemas.openxmlformats.org/officeDocument/2006/relationships/image" Target="../media/image19.png"/><Relationship Id="rId11" Type="http://schemas.openxmlformats.org/officeDocument/2006/relationships/image" Target="../media/image20.png"/><Relationship Id="rId12" Type="http://schemas.openxmlformats.org/officeDocument/2006/relationships/image" Target="../media/image2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15.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png"/><Relationship Id="rId11" Type="http://schemas.openxmlformats.org/officeDocument/2006/relationships/image" Target="../media/image4.png"/><Relationship Id="rId12" Type="http://schemas.openxmlformats.org/officeDocument/2006/relationships/image" Target="../media/image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33.png"/><Relationship Id="rId6" Type="http://schemas.openxmlformats.org/officeDocument/2006/relationships/video" Target="../media/media2.mp4"/><Relationship Id="rId7" Type="http://schemas.microsoft.com/office/2007/relationships/media" Target="../media/media2.mp4"/><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15.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video" Target="../media/media3.mp4"/><Relationship Id="rId4" Type="http://schemas.microsoft.com/office/2007/relationships/media" Target="../media/media3.mp4"/><Relationship Id="rId5" Type="http://schemas.openxmlformats.org/officeDocument/2006/relationships/image" Target="../media/image33.png"/><Relationship Id="rId6" Type="http://schemas.openxmlformats.org/officeDocument/2006/relationships/video" Target="../media/media2.mp4"/><Relationship Id="rId7" Type="http://schemas.microsoft.com/office/2007/relationships/media" Target="../media/media2.mp4"/><Relationship Id="rId8" Type="http://schemas.openxmlformats.org/officeDocument/2006/relationships/image" Target="../media/image29.png"/><Relationship Id="rId9" Type="http://schemas.openxmlformats.org/officeDocument/2006/relationships/image" Target="../media/image30.png"/><Relationship Id="rId10" Type="http://schemas.openxmlformats.org/officeDocument/2006/relationships/image" Target="../media/image15.png"/><Relationship Id="rId11" Type="http://schemas.openxmlformats.org/officeDocument/2006/relationships/image" Target="../media/image31.png"/><Relationship Id="rId12" Type="http://schemas.openxmlformats.org/officeDocument/2006/relationships/image" Target="../media/image32.png"/><Relationship Id="rId13" Type="http://schemas.openxmlformats.org/officeDocument/2006/relationships/image" Target="../media/image3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1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video" Target="../media/media2.mp4"/><Relationship Id="rId4" Type="http://schemas.microsoft.com/office/2007/relationships/media" Target="../media/media2.mp4"/><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1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38.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30.png"/><Relationship Id="rId7" Type="http://schemas.openxmlformats.org/officeDocument/2006/relationships/image" Target="../media/image1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gif"/><Relationship Id="rId5"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41.png"/><Relationship Id="rId9" Type="http://schemas.openxmlformats.org/officeDocument/2006/relationships/image" Target="../media/image40.png"/><Relationship Id="rId10" Type="http://schemas.openxmlformats.org/officeDocument/2006/relationships/image" Target="../media/image4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5.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0.png"/><Relationship Id="rId8" Type="http://schemas.openxmlformats.org/officeDocument/2006/relationships/image" Target="../media/image39.png"/><Relationship Id="rId9" Type="http://schemas.openxmlformats.org/officeDocument/2006/relationships/image" Target="../media/image45.png"/><Relationship Id="rId10" Type="http://schemas.openxmlformats.org/officeDocument/2006/relationships/image" Target="../media/image41.png"/><Relationship Id="rId11" Type="http://schemas.openxmlformats.org/officeDocument/2006/relationships/image" Target="../media/image40.png"/><Relationship Id="rId12" Type="http://schemas.openxmlformats.org/officeDocument/2006/relationships/image" Target="../media/image46.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30.png"/><Relationship Id="rId7" Type="http://schemas.openxmlformats.org/officeDocument/2006/relationships/image" Target="../media/image47.png"/><Relationship Id="rId8" Type="http://schemas.openxmlformats.org/officeDocument/2006/relationships/image" Target="../media/image34.png"/><Relationship Id="rId9" Type="http://schemas.openxmlformats.org/officeDocument/2006/relationships/image" Target="../media/image4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44.png"/><Relationship Id="rId4" Type="http://schemas.openxmlformats.org/officeDocument/2006/relationships/image" Target="../media/image30.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9" Type="http://schemas.openxmlformats.org/officeDocument/2006/relationships/image" Target="../media/image1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44.png"/><Relationship Id="rId5" Type="http://schemas.openxmlformats.org/officeDocument/2006/relationships/image" Target="../media/image30.png"/><Relationship Id="rId6" Type="http://schemas.openxmlformats.org/officeDocument/2006/relationships/image" Target="../media/image39.png"/><Relationship Id="rId7" Type="http://schemas.openxmlformats.org/officeDocument/2006/relationships/image" Target="../media/image45.png"/><Relationship Id="rId8" Type="http://schemas.openxmlformats.org/officeDocument/2006/relationships/image" Target="../media/image41.png"/><Relationship Id="rId9" Type="http://schemas.openxmlformats.org/officeDocument/2006/relationships/image" Target="../media/image40.png"/><Relationship Id="rId10" Type="http://schemas.openxmlformats.org/officeDocument/2006/relationships/image" Target="../media/image46.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30.png"/><Relationship Id="rId5" Type="http://schemas.openxmlformats.org/officeDocument/2006/relationships/image" Target="../media/image39.png"/><Relationship Id="rId6" Type="http://schemas.openxmlformats.org/officeDocument/2006/relationships/image" Target="../media/image45.png"/><Relationship Id="rId7" Type="http://schemas.openxmlformats.org/officeDocument/2006/relationships/image" Target="../media/image41.png"/><Relationship Id="rId8" Type="http://schemas.openxmlformats.org/officeDocument/2006/relationships/image" Target="../media/image40.png"/><Relationship Id="rId9" Type="http://schemas.openxmlformats.org/officeDocument/2006/relationships/image" Target="../media/image46.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30.png"/><Relationship Id="rId7" Type="http://schemas.openxmlformats.org/officeDocument/2006/relationships/image" Target="../media/image47.png"/><Relationship Id="rId8" Type="http://schemas.openxmlformats.org/officeDocument/2006/relationships/image" Target="../media/image34.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15.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30.png"/><Relationship Id="rId7" Type="http://schemas.openxmlformats.org/officeDocument/2006/relationships/image" Target="../media/image47.png"/><Relationship Id="rId8" Type="http://schemas.openxmlformats.org/officeDocument/2006/relationships/image" Target="../media/image34.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50.png"/><Relationship Id="rId12" Type="http://schemas.openxmlformats.org/officeDocument/2006/relationships/image" Target="../media/image51.png"/><Relationship Id="rId13" Type="http://schemas.openxmlformats.org/officeDocument/2006/relationships/image" Target="../media/image52.png"/><Relationship Id="rId14" Type="http://schemas.openxmlformats.org/officeDocument/2006/relationships/image" Target="../media/image1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3.png"/><Relationship Id="rId4" Type="http://schemas.openxmlformats.org/officeDocument/2006/relationships/image" Target="../media/image54.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理学部理学科 物性理論グループ 中川研究室…"/>
          <p:cNvSpPr txBox="1"/>
          <p:nvPr>
            <p:ph type="body" idx="21"/>
          </p:nvPr>
        </p:nvSpPr>
        <p:spPr>
          <a:xfrm>
            <a:off x="1206498" y="10161380"/>
            <a:ext cx="21971004" cy="1930829"/>
          </a:xfrm>
          <a:prstGeom prst="rect">
            <a:avLst/>
          </a:prstGeom>
          <a:extLst>
            <a:ext uri="{C572A759-6A51-4108-AA02-DFA0A04FC94B}">
              <ma14:wrappingTextBoxFlag xmlns:ma14="http://schemas.microsoft.com/office/mac/drawingml/2011/main" val="1"/>
            </a:ext>
          </a:extLst>
        </p:spPr>
        <p:txBody>
          <a:bodyPr/>
          <a:lstStyle/>
          <a:p>
            <a:pPr algn="ctr">
              <a:defRPr sz="5400"/>
            </a:pPr>
            <a:r>
              <a:t>理学部理学科 物性理論グループ 中川研究室 </a:t>
            </a:r>
          </a:p>
          <a:p>
            <a:pPr algn="ctr">
              <a:defRPr sz="5400"/>
            </a:pPr>
            <a:r>
              <a:t>B4 山本 凜</a:t>
            </a:r>
          </a:p>
        </p:txBody>
      </p:sp>
      <p:sp>
        <p:nvSpPr>
          <p:cNvPr id="170" name="壁の濡れ性が誘起する, 重力と熱流をかけた流体系のダイナミクスの変化"/>
          <p:cNvSpPr txBox="1"/>
          <p:nvPr>
            <p:ph type="ctrTitle"/>
          </p:nvPr>
        </p:nvSpPr>
        <p:spPr>
          <a:xfrm>
            <a:off x="1206498" y="1889638"/>
            <a:ext cx="21971004" cy="6436269"/>
          </a:xfrm>
          <a:prstGeom prst="rect">
            <a:avLst/>
          </a:prstGeom>
        </p:spPr>
        <p:txBody>
          <a:bodyPr anchor="ctr"/>
          <a:lstStyle>
            <a:lvl1pPr defTabSz="2267655">
              <a:defRPr spc="-223" sz="11160"/>
            </a:lvl1pPr>
          </a:lstStyle>
          <a:p>
            <a:pPr/>
            <a:r>
              <a:t>壁の濡れ性が誘起する, 重力と熱流をかけた流体系のダイナミクスの変化</a:t>
            </a:r>
          </a:p>
        </p:txBody>
      </p:sp>
      <p:sp>
        <p:nvSpPr>
          <p:cNvPr id="171" name="プレゼンテーションのサブタイトル"/>
          <p:cNvSpPr txBox="1"/>
          <p:nvPr>
            <p:ph type="subTitle" sz="quarter" idx="1"/>
          </p:nvPr>
        </p:nvSpPr>
        <p:spPr>
          <a:xfrm>
            <a:off x="1060150" y="8578636"/>
            <a:ext cx="21971001" cy="969213"/>
          </a:xfrm>
          <a:prstGeom prst="rect">
            <a:avLst/>
          </a:prstGeom>
        </p:spPr>
        <p:txBody>
          <a:bodyPr/>
          <a:lstStyle/>
          <a:p>
            <a:pPr/>
          </a:p>
        </p:txBody>
      </p:sp>
      <p:sp>
        <p:nvSpPr>
          <p:cNvPr id="172" name="2023.2.1(木) 卒業研究発表会"/>
          <p:cNvSpPr txBox="1"/>
          <p:nvPr/>
        </p:nvSpPr>
        <p:spPr>
          <a:xfrm>
            <a:off x="1639652" y="780892"/>
            <a:ext cx="21971003"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r" defTabSz="825500">
              <a:defRPr sz="3600">
                <a:solidFill>
                  <a:srgbClr val="000000"/>
                </a:solidFill>
                <a:latin typeface="+mn-lt"/>
                <a:ea typeface="+mn-ea"/>
                <a:cs typeface="+mn-cs"/>
                <a:sym typeface="ヒラギノ角ゴ ProN W6"/>
              </a:defRPr>
            </a:lvl1pPr>
          </a:lstStyle>
          <a:p>
            <a:pPr/>
            <a:r>
              <a:t>2023.2.1(木) 卒業研究発表会</a:t>
            </a:r>
          </a:p>
        </p:txBody>
      </p:sp>
      <p:sp>
        <p:nvSpPr>
          <p:cNvPr id="17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system_pair.png" descr="system_pair.png"/>
          <p:cNvPicPr>
            <a:picLocks noChangeAspect="1"/>
          </p:cNvPicPr>
          <p:nvPr/>
        </p:nvPicPr>
        <p:blipFill>
          <a:blip r:embed="rId3">
            <a:extLst/>
          </a:blip>
          <a:stretch>
            <a:fillRect/>
          </a:stretch>
        </p:blipFill>
        <p:spPr>
          <a:xfrm>
            <a:off x="14478000" y="381000"/>
            <a:ext cx="9144000" cy="12341595"/>
          </a:xfrm>
          <a:prstGeom prst="rect">
            <a:avLst/>
          </a:prstGeom>
          <a:ln w="12700">
            <a:miter lim="400000"/>
          </a:ln>
        </p:spPr>
      </p:pic>
      <p:sp>
        <p:nvSpPr>
          <p:cNvPr id="261" name="系の設定"/>
          <p:cNvSpPr txBox="1"/>
          <p:nvPr>
            <p:ph type="title"/>
          </p:nvPr>
        </p:nvSpPr>
        <p:spPr>
          <a:prstGeom prst="rect">
            <a:avLst/>
          </a:prstGeom>
        </p:spPr>
        <p:txBody>
          <a:bodyPr/>
          <a:lstStyle/>
          <a:p>
            <a:pPr/>
            <a:r>
              <a:t>系の設定</a:t>
            </a:r>
          </a:p>
        </p:txBody>
      </p:sp>
      <p:sp>
        <p:nvSpPr>
          <p:cNvPr id="262" name="粒子-粒子間の相互作用"/>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粒子-粒子間の相互作用</a:t>
            </a:r>
          </a:p>
        </p:txBody>
      </p:sp>
      <p:sp>
        <p:nvSpPr>
          <p:cNvPr id="26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4" name="四角形"/>
          <p:cNvSpPr/>
          <p:nvPr/>
        </p:nvSpPr>
        <p:spPr>
          <a:xfrm>
            <a:off x="15647917" y="2689460"/>
            <a:ext cx="4468492" cy="1397001"/>
          </a:xfrm>
          <a:prstGeom prst="rect">
            <a:avLst/>
          </a:prstGeom>
          <a:gradFill>
            <a:gsLst>
              <a:gs pos="0">
                <a:schemeClr val="accent1">
                  <a:lumOff val="16847"/>
                  <a:alpha val="40000"/>
                </a:schemeClr>
              </a:gs>
              <a:gs pos="100000">
                <a:schemeClr val="accent1">
                  <a:lumOff val="-13575"/>
                  <a:alpha val="40000"/>
                </a:schemeClr>
              </a:gs>
            </a:gsLst>
            <a:lin ang="5400000"/>
          </a:gradFill>
          <a:ln w="12700">
            <a:miter lim="400000"/>
          </a:ln>
        </p:spPr>
        <p:txBody>
          <a:bodyPr lIns="50800" tIns="50800" rIns="50800" bIns="50800" anchor="ctr"/>
          <a:lstStyle/>
          <a:p>
            <a:pPr defTabSz="825500">
              <a:defRPr sz="3200">
                <a:solidFill>
                  <a:srgbClr val="000000"/>
                </a:solidFill>
              </a:defRPr>
            </a:pPr>
          </a:p>
        </p:txBody>
      </p:sp>
      <p:sp>
        <p:nvSpPr>
          <p:cNvPr id="265" name="四角形"/>
          <p:cNvSpPr/>
          <p:nvPr/>
        </p:nvSpPr>
        <p:spPr>
          <a:xfrm>
            <a:off x="15646962" y="10306353"/>
            <a:ext cx="4470401" cy="1397001"/>
          </a:xfrm>
          <a:prstGeom prst="rect">
            <a:avLst/>
          </a:prstGeom>
          <a:gradFill>
            <a:gsLst>
              <a:gs pos="0">
                <a:schemeClr val="accent5">
                  <a:alpha val="40000"/>
                </a:schemeClr>
              </a:gs>
              <a:gs pos="100000">
                <a:schemeClr val="accent5">
                  <a:lumOff val="-29866"/>
                  <a:alpha val="40000"/>
                </a:schemeClr>
              </a:gs>
            </a:gsLst>
            <a:lin ang="5400000"/>
          </a:gradFill>
          <a:ln w="12700">
            <a:miter lim="400000"/>
          </a:ln>
        </p:spPr>
        <p:txBody>
          <a:bodyPr lIns="50800" tIns="50800" rIns="50800" bIns="50800" anchor="ctr"/>
          <a:lstStyle/>
          <a:p>
            <a:pPr defTabSz="825500">
              <a:defRPr sz="3200">
                <a:solidFill>
                  <a:srgbClr val="FFFFFF"/>
                </a:solidFill>
              </a:defRPr>
            </a:pPr>
          </a:p>
        </p:txBody>
      </p:sp>
      <p:pic>
        <p:nvPicPr>
          <p:cNvPr id="266" name="LJ-Potential_pair.png" descr="LJ-Potential_pair.png"/>
          <p:cNvPicPr>
            <a:picLocks noChangeAspect="1"/>
          </p:cNvPicPr>
          <p:nvPr/>
        </p:nvPicPr>
        <p:blipFill>
          <a:blip r:embed="rId4">
            <a:extLst/>
          </a:blip>
          <a:stretch>
            <a:fillRect/>
          </a:stretch>
        </p:blipFill>
        <p:spPr>
          <a:xfrm>
            <a:off x="1385929" y="3224700"/>
            <a:ext cx="12157035" cy="8104690"/>
          </a:xfrm>
          <a:prstGeom prst="rect">
            <a:avLst/>
          </a:prstGeom>
          <a:ln w="12700">
            <a:miter lim="400000"/>
          </a:ln>
        </p:spPr>
      </p:pic>
      <p:pic>
        <p:nvPicPr>
          <p:cNvPr id="267" name="tildeLJpotential.png" descr="tildeLJpotential.png"/>
          <p:cNvPicPr>
            <a:picLocks noChangeAspect="1"/>
          </p:cNvPicPr>
          <p:nvPr/>
        </p:nvPicPr>
        <p:blipFill>
          <a:blip r:embed="rId5">
            <a:extLst/>
          </a:blip>
          <a:stretch>
            <a:fillRect/>
          </a:stretch>
        </p:blipFill>
        <p:spPr>
          <a:xfrm>
            <a:off x="1119974" y="11389572"/>
            <a:ext cx="14275658" cy="16249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system_pair.png" descr="system_pair.png"/>
          <p:cNvPicPr>
            <a:picLocks noChangeAspect="1"/>
          </p:cNvPicPr>
          <p:nvPr/>
        </p:nvPicPr>
        <p:blipFill>
          <a:blip r:embed="rId3">
            <a:extLst/>
          </a:blip>
          <a:stretch>
            <a:fillRect/>
          </a:stretch>
        </p:blipFill>
        <p:spPr>
          <a:xfrm>
            <a:off x="14478000" y="381000"/>
            <a:ext cx="9144000" cy="12341595"/>
          </a:xfrm>
          <a:prstGeom prst="rect">
            <a:avLst/>
          </a:prstGeom>
          <a:ln w="12700">
            <a:miter lim="400000"/>
          </a:ln>
        </p:spPr>
      </p:pic>
      <p:sp>
        <p:nvSpPr>
          <p:cNvPr id="272" name="系の設定"/>
          <p:cNvSpPr txBox="1"/>
          <p:nvPr>
            <p:ph type="title"/>
          </p:nvPr>
        </p:nvSpPr>
        <p:spPr>
          <a:prstGeom prst="rect">
            <a:avLst/>
          </a:prstGeom>
        </p:spPr>
        <p:txBody>
          <a:bodyPr/>
          <a:lstStyle/>
          <a:p>
            <a:pPr/>
            <a:r>
              <a:t>系の設定</a:t>
            </a:r>
          </a:p>
        </p:txBody>
      </p:sp>
      <p:sp>
        <p:nvSpPr>
          <p:cNvPr id="273" name="粒子-粒子間の相互作用"/>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粒子-粒子間の相互作用</a:t>
            </a:r>
          </a:p>
        </p:txBody>
      </p:sp>
      <p:sp>
        <p:nvSpPr>
          <p:cNvPr id="274"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75" name="四角形"/>
          <p:cNvSpPr/>
          <p:nvPr/>
        </p:nvSpPr>
        <p:spPr>
          <a:xfrm>
            <a:off x="15647917" y="2689460"/>
            <a:ext cx="4468492" cy="1397001"/>
          </a:xfrm>
          <a:prstGeom prst="rect">
            <a:avLst/>
          </a:prstGeom>
          <a:gradFill>
            <a:gsLst>
              <a:gs pos="0">
                <a:schemeClr val="accent1">
                  <a:lumOff val="16847"/>
                  <a:alpha val="40000"/>
                </a:schemeClr>
              </a:gs>
              <a:gs pos="100000">
                <a:schemeClr val="accent1">
                  <a:lumOff val="-13575"/>
                  <a:alpha val="40000"/>
                </a:schemeClr>
              </a:gs>
            </a:gsLst>
            <a:lin ang="5400000"/>
          </a:gradFill>
          <a:ln w="12700">
            <a:miter lim="400000"/>
          </a:ln>
        </p:spPr>
        <p:txBody>
          <a:bodyPr lIns="50800" tIns="50800" rIns="50800" bIns="50800" anchor="ctr"/>
          <a:lstStyle/>
          <a:p>
            <a:pPr defTabSz="825500">
              <a:defRPr sz="3200">
                <a:solidFill>
                  <a:srgbClr val="000000"/>
                </a:solidFill>
              </a:defRPr>
            </a:pPr>
          </a:p>
        </p:txBody>
      </p:sp>
      <p:sp>
        <p:nvSpPr>
          <p:cNvPr id="276" name="四角形"/>
          <p:cNvSpPr/>
          <p:nvPr/>
        </p:nvSpPr>
        <p:spPr>
          <a:xfrm>
            <a:off x="15646962" y="10306353"/>
            <a:ext cx="4470401" cy="1397001"/>
          </a:xfrm>
          <a:prstGeom prst="rect">
            <a:avLst/>
          </a:prstGeom>
          <a:gradFill>
            <a:gsLst>
              <a:gs pos="0">
                <a:schemeClr val="accent5">
                  <a:alpha val="40000"/>
                </a:schemeClr>
              </a:gs>
              <a:gs pos="100000">
                <a:schemeClr val="accent5">
                  <a:lumOff val="-29866"/>
                  <a:alpha val="40000"/>
                </a:schemeClr>
              </a:gs>
            </a:gsLst>
            <a:lin ang="5400000"/>
          </a:gradFill>
          <a:ln w="12700">
            <a:miter lim="400000"/>
          </a:ln>
        </p:spPr>
        <p:txBody>
          <a:bodyPr lIns="50800" tIns="50800" rIns="50800" bIns="50800" anchor="ctr"/>
          <a:lstStyle/>
          <a:p>
            <a:pPr defTabSz="825500">
              <a:defRPr sz="3200">
                <a:solidFill>
                  <a:srgbClr val="FFFFFF"/>
                </a:solidFill>
              </a:defRPr>
            </a:pPr>
          </a:p>
        </p:txBody>
      </p:sp>
      <p:pic>
        <p:nvPicPr>
          <p:cNvPr id="277" name="LJ-Potential_pair.png" descr="LJ-Potential_pair.png"/>
          <p:cNvPicPr>
            <a:picLocks noChangeAspect="1"/>
          </p:cNvPicPr>
          <p:nvPr/>
        </p:nvPicPr>
        <p:blipFill>
          <a:blip r:embed="rId4">
            <a:extLst/>
          </a:blip>
          <a:stretch>
            <a:fillRect/>
          </a:stretch>
        </p:blipFill>
        <p:spPr>
          <a:xfrm>
            <a:off x="1385929" y="3224700"/>
            <a:ext cx="12157035" cy="8104690"/>
          </a:xfrm>
          <a:prstGeom prst="rect">
            <a:avLst/>
          </a:prstGeom>
          <a:ln w="12700">
            <a:miter lim="400000"/>
          </a:ln>
        </p:spPr>
      </p:pic>
      <p:pic>
        <p:nvPicPr>
          <p:cNvPr id="278" name="tildeLJpotential.png" descr="tildeLJpotential.png"/>
          <p:cNvPicPr>
            <a:picLocks noChangeAspect="1"/>
          </p:cNvPicPr>
          <p:nvPr/>
        </p:nvPicPr>
        <p:blipFill>
          <a:blip r:embed="rId5">
            <a:extLst/>
          </a:blip>
          <a:stretch>
            <a:fillRect/>
          </a:stretch>
        </p:blipFill>
        <p:spPr>
          <a:xfrm>
            <a:off x="1119974" y="11389572"/>
            <a:ext cx="14275658" cy="1624970"/>
          </a:xfrm>
          <a:prstGeom prst="rect">
            <a:avLst/>
          </a:prstGeom>
          <a:ln w="12700">
            <a:miter lim="400000"/>
          </a:ln>
        </p:spPr>
      </p:pic>
      <p:sp>
        <p:nvSpPr>
          <p:cNvPr id="279" name="円形"/>
          <p:cNvSpPr/>
          <p:nvPr/>
        </p:nvSpPr>
        <p:spPr>
          <a:xfrm>
            <a:off x="688402" y="6434827"/>
            <a:ext cx="3455459" cy="3455459"/>
          </a:xfrm>
          <a:prstGeom prst="ellipse">
            <a:avLst/>
          </a:prstGeom>
          <a:gradFill>
            <a:gsLst>
              <a:gs pos="0">
                <a:schemeClr val="accent1">
                  <a:lumOff val="16847"/>
                  <a:alpha val="50000"/>
                </a:schemeClr>
              </a:gs>
              <a:gs pos="100000">
                <a:schemeClr val="accent1">
                  <a:lumOff val="-13575"/>
                  <a:alpha val="50000"/>
                </a:schemeClr>
              </a:gs>
            </a:gsLst>
            <a:lin ang="5400000"/>
          </a:gradFill>
          <a:ln w="63500">
            <a:solidFill>
              <a:schemeClr val="accent1">
                <a:hueOff val="114395"/>
                <a:lumOff val="-24975"/>
                <a:alpha val="50000"/>
              </a:schemeClr>
            </a:solidFill>
            <a:miter lim="400000"/>
          </a:ln>
        </p:spPr>
        <p:txBody>
          <a:bodyPr lIns="50800" tIns="50800" rIns="50800" bIns="50800" anchor="ctr"/>
          <a:lstStyle/>
          <a:p>
            <a:pPr defTabSz="825500">
              <a:defRPr sz="3200">
                <a:solidFill>
                  <a:srgbClr val="FFFFFF"/>
                </a:solidFill>
              </a:defRPr>
            </a:pPr>
          </a:p>
        </p:txBody>
      </p:sp>
      <p:sp>
        <p:nvSpPr>
          <p:cNvPr id="280" name="円形"/>
          <p:cNvSpPr/>
          <p:nvPr/>
        </p:nvSpPr>
        <p:spPr>
          <a:xfrm>
            <a:off x="4356201" y="6434827"/>
            <a:ext cx="3455460" cy="3455459"/>
          </a:xfrm>
          <a:prstGeom prst="ellipse">
            <a:avLst/>
          </a:prstGeom>
          <a:gradFill>
            <a:gsLst>
              <a:gs pos="0">
                <a:schemeClr val="accent5">
                  <a:alpha val="50000"/>
                </a:schemeClr>
              </a:gs>
              <a:gs pos="100000">
                <a:schemeClr val="accent5">
                  <a:lumOff val="-29866"/>
                  <a:alpha val="50000"/>
                </a:schemeClr>
              </a:gs>
            </a:gsLst>
            <a:lin ang="5400000"/>
          </a:gradFill>
          <a:ln w="63500">
            <a:solidFill>
              <a:schemeClr val="accent5">
                <a:lumOff val="-29866"/>
                <a:alpha val="50000"/>
              </a:schemeClr>
            </a:solidFill>
            <a:miter lim="400000"/>
          </a:ln>
        </p:spPr>
        <p:txBody>
          <a:bodyPr lIns="50800" tIns="50800" rIns="50800" bIns="50800" anchor="ctr"/>
          <a:lstStyle/>
          <a:p>
            <a:pPr defTabSz="825500">
              <a:defRPr sz="3200">
                <a:solidFill>
                  <a:srgbClr val="FFFFFF"/>
                </a:solidFill>
              </a:defRPr>
            </a:pPr>
          </a:p>
        </p:txBody>
      </p:sp>
      <p:sp>
        <p:nvSpPr>
          <p:cNvPr id="281" name="円形"/>
          <p:cNvSpPr/>
          <p:nvPr/>
        </p:nvSpPr>
        <p:spPr>
          <a:xfrm>
            <a:off x="6002174" y="8148913"/>
            <a:ext cx="163514" cy="163514"/>
          </a:xfrm>
          <a:prstGeom prst="ellipse">
            <a:avLst/>
          </a:prstGeom>
          <a:solidFill>
            <a:schemeClr val="accent5">
              <a:lumOff val="-29866"/>
            </a:schemeClr>
          </a:solidFill>
          <a:ln w="12700">
            <a:miter lim="400000"/>
          </a:ln>
        </p:spPr>
        <p:txBody>
          <a:bodyPr lIns="50800" tIns="50800" rIns="50800" bIns="50800" anchor="ctr"/>
          <a:lstStyle/>
          <a:p>
            <a:pPr defTabSz="825500">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system_pair.png" descr="system_pair.png"/>
          <p:cNvPicPr>
            <a:picLocks noChangeAspect="1"/>
          </p:cNvPicPr>
          <p:nvPr/>
        </p:nvPicPr>
        <p:blipFill>
          <a:blip r:embed="rId3">
            <a:extLst/>
          </a:blip>
          <a:stretch>
            <a:fillRect/>
          </a:stretch>
        </p:blipFill>
        <p:spPr>
          <a:xfrm>
            <a:off x="14478000" y="381000"/>
            <a:ext cx="9144000" cy="12341595"/>
          </a:xfrm>
          <a:prstGeom prst="rect">
            <a:avLst/>
          </a:prstGeom>
          <a:ln w="12700">
            <a:miter lim="400000"/>
          </a:ln>
        </p:spPr>
      </p:pic>
      <p:sp>
        <p:nvSpPr>
          <p:cNvPr id="286" name="系の設定"/>
          <p:cNvSpPr txBox="1"/>
          <p:nvPr>
            <p:ph type="title"/>
          </p:nvPr>
        </p:nvSpPr>
        <p:spPr>
          <a:prstGeom prst="rect">
            <a:avLst/>
          </a:prstGeom>
        </p:spPr>
        <p:txBody>
          <a:bodyPr/>
          <a:lstStyle/>
          <a:p>
            <a:pPr/>
            <a:r>
              <a:t>系の設定</a:t>
            </a:r>
          </a:p>
        </p:txBody>
      </p:sp>
      <p:sp>
        <p:nvSpPr>
          <p:cNvPr id="287" name="粒子-粒子間の相互作用"/>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粒子-粒子間の相互作用</a:t>
            </a:r>
          </a:p>
        </p:txBody>
      </p:sp>
      <p:sp>
        <p:nvSpPr>
          <p:cNvPr id="28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9" name="四角形"/>
          <p:cNvSpPr/>
          <p:nvPr/>
        </p:nvSpPr>
        <p:spPr>
          <a:xfrm>
            <a:off x="15647917" y="2689460"/>
            <a:ext cx="4468492" cy="1397001"/>
          </a:xfrm>
          <a:prstGeom prst="rect">
            <a:avLst/>
          </a:prstGeom>
          <a:gradFill>
            <a:gsLst>
              <a:gs pos="0">
                <a:schemeClr val="accent1">
                  <a:lumOff val="16847"/>
                  <a:alpha val="40000"/>
                </a:schemeClr>
              </a:gs>
              <a:gs pos="100000">
                <a:schemeClr val="accent1">
                  <a:lumOff val="-13575"/>
                  <a:alpha val="40000"/>
                </a:schemeClr>
              </a:gs>
            </a:gsLst>
            <a:lin ang="5400000"/>
          </a:gradFill>
          <a:ln w="12700">
            <a:miter lim="400000"/>
          </a:ln>
        </p:spPr>
        <p:txBody>
          <a:bodyPr lIns="50800" tIns="50800" rIns="50800" bIns="50800" anchor="ctr"/>
          <a:lstStyle/>
          <a:p>
            <a:pPr defTabSz="825500">
              <a:defRPr sz="3200">
                <a:solidFill>
                  <a:srgbClr val="000000"/>
                </a:solidFill>
              </a:defRPr>
            </a:pPr>
          </a:p>
        </p:txBody>
      </p:sp>
      <p:sp>
        <p:nvSpPr>
          <p:cNvPr id="290" name="四角形"/>
          <p:cNvSpPr/>
          <p:nvPr/>
        </p:nvSpPr>
        <p:spPr>
          <a:xfrm>
            <a:off x="15646962" y="10306353"/>
            <a:ext cx="4470401" cy="1397001"/>
          </a:xfrm>
          <a:prstGeom prst="rect">
            <a:avLst/>
          </a:prstGeom>
          <a:gradFill>
            <a:gsLst>
              <a:gs pos="0">
                <a:schemeClr val="accent5">
                  <a:alpha val="40000"/>
                </a:schemeClr>
              </a:gs>
              <a:gs pos="100000">
                <a:schemeClr val="accent5">
                  <a:lumOff val="-29866"/>
                  <a:alpha val="40000"/>
                </a:schemeClr>
              </a:gs>
            </a:gsLst>
            <a:lin ang="5400000"/>
          </a:gradFill>
          <a:ln w="12700">
            <a:miter lim="400000"/>
          </a:ln>
        </p:spPr>
        <p:txBody>
          <a:bodyPr lIns="50800" tIns="50800" rIns="50800" bIns="50800" anchor="ctr"/>
          <a:lstStyle/>
          <a:p>
            <a:pPr defTabSz="825500">
              <a:defRPr sz="3200">
                <a:solidFill>
                  <a:srgbClr val="FFFFFF"/>
                </a:solidFill>
              </a:defRPr>
            </a:pPr>
          </a:p>
        </p:txBody>
      </p:sp>
      <p:pic>
        <p:nvPicPr>
          <p:cNvPr id="291" name="LJ-Potential_pair.png" descr="LJ-Potential_pair.png"/>
          <p:cNvPicPr>
            <a:picLocks noChangeAspect="1"/>
          </p:cNvPicPr>
          <p:nvPr/>
        </p:nvPicPr>
        <p:blipFill>
          <a:blip r:embed="rId4">
            <a:extLst/>
          </a:blip>
          <a:stretch>
            <a:fillRect/>
          </a:stretch>
        </p:blipFill>
        <p:spPr>
          <a:xfrm>
            <a:off x="1385929" y="3224700"/>
            <a:ext cx="12157035" cy="8104690"/>
          </a:xfrm>
          <a:prstGeom prst="rect">
            <a:avLst/>
          </a:prstGeom>
          <a:ln w="12700">
            <a:miter lim="400000"/>
          </a:ln>
        </p:spPr>
      </p:pic>
      <p:pic>
        <p:nvPicPr>
          <p:cNvPr id="292" name="tildeLJpotential.png" descr="tildeLJpotential.png"/>
          <p:cNvPicPr>
            <a:picLocks noChangeAspect="1"/>
          </p:cNvPicPr>
          <p:nvPr/>
        </p:nvPicPr>
        <p:blipFill>
          <a:blip r:embed="rId5">
            <a:extLst/>
          </a:blip>
          <a:stretch>
            <a:fillRect/>
          </a:stretch>
        </p:blipFill>
        <p:spPr>
          <a:xfrm>
            <a:off x="1119974" y="11389572"/>
            <a:ext cx="14275658" cy="1624970"/>
          </a:xfrm>
          <a:prstGeom prst="rect">
            <a:avLst/>
          </a:prstGeom>
          <a:ln w="12700">
            <a:miter lim="400000"/>
          </a:ln>
        </p:spPr>
      </p:pic>
      <p:sp>
        <p:nvSpPr>
          <p:cNvPr id="293" name="円形"/>
          <p:cNvSpPr/>
          <p:nvPr/>
        </p:nvSpPr>
        <p:spPr>
          <a:xfrm>
            <a:off x="660324" y="7071246"/>
            <a:ext cx="3455460" cy="3455460"/>
          </a:xfrm>
          <a:prstGeom prst="ellipse">
            <a:avLst/>
          </a:prstGeom>
          <a:gradFill>
            <a:gsLst>
              <a:gs pos="0">
                <a:schemeClr val="accent1">
                  <a:lumOff val="16847"/>
                  <a:alpha val="50000"/>
                </a:schemeClr>
              </a:gs>
              <a:gs pos="100000">
                <a:schemeClr val="accent1">
                  <a:lumOff val="-13575"/>
                  <a:alpha val="50000"/>
                </a:schemeClr>
              </a:gs>
            </a:gsLst>
            <a:lin ang="5400000"/>
          </a:gradFill>
          <a:ln w="63500">
            <a:solidFill>
              <a:schemeClr val="accent1">
                <a:hueOff val="114395"/>
                <a:lumOff val="-24975"/>
                <a:alpha val="50000"/>
              </a:schemeClr>
            </a:solidFill>
            <a:miter lim="400000"/>
          </a:ln>
        </p:spPr>
        <p:txBody>
          <a:bodyPr lIns="50800" tIns="50800" rIns="50800" bIns="50800" anchor="ctr"/>
          <a:lstStyle/>
          <a:p>
            <a:pPr defTabSz="825500">
              <a:defRPr sz="3200">
                <a:solidFill>
                  <a:srgbClr val="FFFFFF"/>
                </a:solidFill>
              </a:defRPr>
            </a:pPr>
          </a:p>
        </p:txBody>
      </p:sp>
      <p:sp>
        <p:nvSpPr>
          <p:cNvPr id="294" name="円形"/>
          <p:cNvSpPr/>
          <p:nvPr/>
        </p:nvSpPr>
        <p:spPr>
          <a:xfrm>
            <a:off x="6413351" y="7071246"/>
            <a:ext cx="3455460" cy="3455460"/>
          </a:xfrm>
          <a:prstGeom prst="ellipse">
            <a:avLst/>
          </a:prstGeom>
          <a:gradFill>
            <a:gsLst>
              <a:gs pos="0">
                <a:schemeClr val="accent5">
                  <a:alpha val="50000"/>
                </a:schemeClr>
              </a:gs>
              <a:gs pos="100000">
                <a:schemeClr val="accent5">
                  <a:lumOff val="-29866"/>
                  <a:alpha val="50000"/>
                </a:schemeClr>
              </a:gs>
            </a:gsLst>
            <a:lin ang="5400000"/>
          </a:gradFill>
          <a:ln w="63500">
            <a:solidFill>
              <a:schemeClr val="accent5">
                <a:lumOff val="-29866"/>
                <a:alpha val="50000"/>
              </a:schemeClr>
            </a:solidFill>
            <a:miter lim="400000"/>
          </a:ln>
        </p:spPr>
        <p:txBody>
          <a:bodyPr lIns="50800" tIns="50800" rIns="50800" bIns="50800" anchor="ctr"/>
          <a:lstStyle/>
          <a:p>
            <a:pPr defTabSz="825500">
              <a:defRPr sz="3200">
                <a:solidFill>
                  <a:srgbClr val="FFFFFF"/>
                </a:solidFill>
              </a:defRPr>
            </a:pPr>
          </a:p>
        </p:txBody>
      </p:sp>
      <p:sp>
        <p:nvSpPr>
          <p:cNvPr id="295" name="円形"/>
          <p:cNvSpPr/>
          <p:nvPr/>
        </p:nvSpPr>
        <p:spPr>
          <a:xfrm>
            <a:off x="8059324" y="8717219"/>
            <a:ext cx="163514" cy="163514"/>
          </a:xfrm>
          <a:prstGeom prst="ellipse">
            <a:avLst/>
          </a:prstGeom>
          <a:solidFill>
            <a:schemeClr val="accent5">
              <a:lumOff val="-29866"/>
            </a:schemeClr>
          </a:solidFill>
          <a:ln w="12700">
            <a:miter lim="400000"/>
          </a:ln>
        </p:spPr>
        <p:txBody>
          <a:bodyPr lIns="50800" tIns="50800" rIns="50800" bIns="50800" anchor="ctr"/>
          <a:lstStyle/>
          <a:p>
            <a:pPr defTabSz="825500">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系の設定"/>
          <p:cNvSpPr txBox="1"/>
          <p:nvPr>
            <p:ph type="title"/>
          </p:nvPr>
        </p:nvSpPr>
        <p:spPr>
          <a:prstGeom prst="rect">
            <a:avLst/>
          </a:prstGeom>
        </p:spPr>
        <p:txBody>
          <a:bodyPr/>
          <a:lstStyle/>
          <a:p>
            <a:pPr/>
            <a:r>
              <a:t>系の設定</a:t>
            </a:r>
          </a:p>
        </p:txBody>
      </p:sp>
      <p:sp>
        <p:nvSpPr>
          <p:cNvPr id="300" name="粒子-粒子間の相互作用"/>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粒子-粒子間の相互作用</a:t>
            </a:r>
          </a:p>
        </p:txBody>
      </p:sp>
      <p:sp>
        <p:nvSpPr>
          <p:cNvPr id="30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2" name="LJ-Potential_pair.png" descr="LJ-Potential_pair.png"/>
          <p:cNvPicPr>
            <a:picLocks noChangeAspect="1"/>
          </p:cNvPicPr>
          <p:nvPr/>
        </p:nvPicPr>
        <p:blipFill>
          <a:blip r:embed="rId3">
            <a:extLst/>
          </a:blip>
          <a:stretch>
            <a:fillRect/>
          </a:stretch>
        </p:blipFill>
        <p:spPr>
          <a:xfrm>
            <a:off x="1385929" y="3224700"/>
            <a:ext cx="12157035" cy="8104690"/>
          </a:xfrm>
          <a:prstGeom prst="rect">
            <a:avLst/>
          </a:prstGeom>
          <a:ln w="12700">
            <a:miter lim="400000"/>
          </a:ln>
        </p:spPr>
      </p:pic>
      <p:pic>
        <p:nvPicPr>
          <p:cNvPr id="303" name="tildeLJpotential.png" descr="tildeLJpotential.png"/>
          <p:cNvPicPr>
            <a:picLocks noChangeAspect="1"/>
          </p:cNvPicPr>
          <p:nvPr/>
        </p:nvPicPr>
        <p:blipFill>
          <a:blip r:embed="rId4">
            <a:extLst/>
          </a:blip>
          <a:stretch>
            <a:fillRect/>
          </a:stretch>
        </p:blipFill>
        <p:spPr>
          <a:xfrm>
            <a:off x="483023" y="3824071"/>
            <a:ext cx="23417954" cy="2665619"/>
          </a:xfrm>
          <a:prstGeom prst="rect">
            <a:avLst/>
          </a:prstGeom>
          <a:ln w="12700">
            <a:miter lim="400000"/>
          </a:ln>
        </p:spPr>
      </p:pic>
      <p:sp>
        <p:nvSpPr>
          <p:cNvPr id="304" name="円形"/>
          <p:cNvSpPr/>
          <p:nvPr/>
        </p:nvSpPr>
        <p:spPr>
          <a:xfrm>
            <a:off x="660324" y="7071246"/>
            <a:ext cx="3455460" cy="3455460"/>
          </a:xfrm>
          <a:prstGeom prst="ellipse">
            <a:avLst/>
          </a:prstGeom>
          <a:gradFill>
            <a:gsLst>
              <a:gs pos="0">
                <a:schemeClr val="accent1">
                  <a:lumOff val="16847"/>
                  <a:alpha val="50000"/>
                </a:schemeClr>
              </a:gs>
              <a:gs pos="100000">
                <a:schemeClr val="accent1">
                  <a:lumOff val="-13575"/>
                  <a:alpha val="50000"/>
                </a:schemeClr>
              </a:gs>
            </a:gsLst>
            <a:lin ang="5400000"/>
          </a:gradFill>
          <a:ln w="63500">
            <a:solidFill>
              <a:schemeClr val="accent1">
                <a:hueOff val="114395"/>
                <a:lumOff val="-24975"/>
                <a:alpha val="50000"/>
              </a:schemeClr>
            </a:solidFill>
            <a:miter lim="400000"/>
          </a:ln>
        </p:spPr>
        <p:txBody>
          <a:bodyPr lIns="50800" tIns="50800" rIns="50800" bIns="50800" anchor="ctr"/>
          <a:lstStyle/>
          <a:p>
            <a:pPr defTabSz="825500">
              <a:defRPr sz="3200">
                <a:solidFill>
                  <a:srgbClr val="FFFFFF"/>
                </a:solidFill>
              </a:defRPr>
            </a:pPr>
          </a:p>
        </p:txBody>
      </p:sp>
      <p:sp>
        <p:nvSpPr>
          <p:cNvPr id="305" name="円形"/>
          <p:cNvSpPr/>
          <p:nvPr/>
        </p:nvSpPr>
        <p:spPr>
          <a:xfrm>
            <a:off x="6413351" y="7071246"/>
            <a:ext cx="3455460" cy="3455460"/>
          </a:xfrm>
          <a:prstGeom prst="ellipse">
            <a:avLst/>
          </a:prstGeom>
          <a:gradFill>
            <a:gsLst>
              <a:gs pos="0">
                <a:schemeClr val="accent5">
                  <a:alpha val="50000"/>
                </a:schemeClr>
              </a:gs>
              <a:gs pos="100000">
                <a:schemeClr val="accent5">
                  <a:lumOff val="-29866"/>
                  <a:alpha val="50000"/>
                </a:schemeClr>
              </a:gs>
            </a:gsLst>
            <a:lin ang="5400000"/>
          </a:gradFill>
          <a:ln w="63500">
            <a:solidFill>
              <a:schemeClr val="accent5">
                <a:lumOff val="-29866"/>
                <a:alpha val="50000"/>
              </a:schemeClr>
            </a:solidFill>
            <a:miter lim="400000"/>
          </a:ln>
        </p:spPr>
        <p:txBody>
          <a:bodyPr lIns="50800" tIns="50800" rIns="50800" bIns="50800" anchor="ctr"/>
          <a:lstStyle/>
          <a:p>
            <a:pPr defTabSz="825500">
              <a:defRPr sz="3200">
                <a:solidFill>
                  <a:srgbClr val="FFFFFF"/>
                </a:solidFill>
              </a:defRPr>
            </a:pPr>
          </a:p>
        </p:txBody>
      </p:sp>
      <p:sp>
        <p:nvSpPr>
          <p:cNvPr id="306" name="円形"/>
          <p:cNvSpPr/>
          <p:nvPr/>
        </p:nvSpPr>
        <p:spPr>
          <a:xfrm>
            <a:off x="8059324" y="8717219"/>
            <a:ext cx="163514" cy="163514"/>
          </a:xfrm>
          <a:prstGeom prst="ellipse">
            <a:avLst/>
          </a:prstGeom>
          <a:solidFill>
            <a:schemeClr val="accent5">
              <a:lumOff val="-29866"/>
            </a:schemeClr>
          </a:solidFill>
          <a:ln w="12700">
            <a:miter lim="400000"/>
          </a:ln>
        </p:spPr>
        <p:txBody>
          <a:bodyPr lIns="50800" tIns="50800" rIns="50800" bIns="50800" anchor="ctr"/>
          <a:lstStyle/>
          <a:p>
            <a:pPr defTabSz="825500">
              <a:defRPr sz="3200">
                <a:solidFill>
                  <a:srgbClr val="FFFFFF"/>
                </a:solidFill>
              </a:defRPr>
            </a:pPr>
          </a:p>
        </p:txBody>
      </p:sp>
      <p:sp>
        <p:nvSpPr>
          <p:cNvPr id="307" name="方程式"/>
          <p:cNvSpPr txBox="1"/>
          <p:nvPr/>
        </p:nvSpPr>
        <p:spPr>
          <a:xfrm>
            <a:off x="14277699" y="8289188"/>
            <a:ext cx="1719293" cy="10195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11500" i="1">
                          <a:solidFill>
                            <a:srgbClr val="000000"/>
                          </a:solidFill>
                          <a:latin typeface="Cambria Math" panose="02040503050406030204" pitchFamily="18" charset="0"/>
                        </a:rPr>
                        <m:t>r</m:t>
                      </m:r>
                    </m:e>
                    <m:sub>
                      <m:r>
                        <m:rPr>
                          <m:sty m:val="p"/>
                        </m:rPr>
                        <a:rPr xmlns:a="http://schemas.openxmlformats.org/drawingml/2006/main" sz="11500" i="1">
                          <a:solidFill>
                            <a:srgbClr val="000000"/>
                          </a:solidFill>
                          <a:latin typeface="Cambria Math" panose="02040503050406030204" pitchFamily="18" charset="0"/>
                        </a:rPr>
                        <m:t>cut</m:t>
                      </m:r>
                    </m:sub>
                  </m:sSub>
                </m:oMath>
              </m:oMathPara>
            </a14:m>
            <a:endParaRPr sz="11500"/>
          </a:p>
        </p:txBody>
      </p:sp>
      <p:sp>
        <p:nvSpPr>
          <p:cNvPr id="308" name="カットオフ長"/>
          <p:cNvSpPr txBox="1"/>
          <p:nvPr/>
        </p:nvSpPr>
        <p:spPr>
          <a:xfrm>
            <a:off x="15782059" y="8176676"/>
            <a:ext cx="7871551" cy="1244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000">
                <a:solidFill>
                  <a:srgbClr val="000000"/>
                </a:solidFill>
              </a:defRPr>
            </a:lvl1pPr>
          </a:lstStyle>
          <a:p>
            <a:pPr/>
            <a:r>
              <a:t>カットオフ長</a:t>
            </a: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壁の濡れ性が誘起する, 重力と熱流をかけた流体系のダイナミクスの変化"/>
          <p:cNvSpPr txBox="1"/>
          <p:nvPr>
            <p:ph type="title"/>
          </p:nvPr>
        </p:nvSpPr>
        <p:spPr>
          <a:prstGeom prst="rect">
            <a:avLst/>
          </a:prstGeom>
        </p:spPr>
        <p:txBody>
          <a:bodyPr/>
          <a:lstStyle>
            <a:lvl1pPr defTabSz="1536153">
              <a:defRPr spc="-107" sz="5355"/>
            </a:lvl1pPr>
          </a:lstStyle>
          <a:p>
            <a:pPr/>
            <a:r>
              <a:t>壁の濡れ性が誘起する, 重力と熱流をかけた流体系のダイナミクスの変化</a:t>
            </a:r>
          </a:p>
        </p:txBody>
      </p:sp>
      <p:sp>
        <p:nvSpPr>
          <p:cNvPr id="313" name="目次"/>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414236">
              <a:lnSpc>
                <a:spcPct val="80000"/>
              </a:lnSpc>
              <a:defRPr spc="-134" sz="6728"/>
            </a:lvl1pPr>
          </a:lstStyle>
          <a:p>
            <a:pPr/>
            <a:r>
              <a:t>目次</a:t>
            </a:r>
          </a:p>
        </p:txBody>
      </p:sp>
      <p:sp>
        <p:nvSpPr>
          <p:cNvPr id="314" name="背景と先行研究…"/>
          <p:cNvSpPr txBox="1"/>
          <p:nvPr>
            <p:ph type="body" idx="1"/>
          </p:nvPr>
        </p:nvSpPr>
        <p:spPr>
          <a:prstGeom prst="rect">
            <a:avLst/>
          </a:prstGeom>
        </p:spPr>
        <p:txBody>
          <a:bodyPr numCol="2" spcCol="1098550"/>
          <a:lstStyle/>
          <a:p>
            <a:pPr marL="469391" indent="-469391" defTabSz="1877520">
              <a:spcBef>
                <a:spcPts val="3400"/>
              </a:spcBef>
              <a:defRPr sz="3696">
                <a:solidFill>
                  <a:srgbClr val="929292"/>
                </a:solidFill>
              </a:defRPr>
            </a:pPr>
            <a:r>
              <a:t>背景と先行研究</a:t>
            </a:r>
          </a:p>
          <a:p>
            <a:pPr marL="469391" indent="-469391" defTabSz="1877520">
              <a:spcBef>
                <a:spcPts val="3400"/>
              </a:spcBef>
              <a:defRPr sz="3696">
                <a:solidFill>
                  <a:srgbClr val="929292"/>
                </a:solidFill>
              </a:defRPr>
            </a:pPr>
            <a:r>
              <a:t>系の設定</a:t>
            </a:r>
          </a:p>
          <a:p>
            <a:pPr lvl="1" marL="938783" indent="-469391" defTabSz="1877520">
              <a:spcBef>
                <a:spcPts val="3400"/>
              </a:spcBef>
              <a:defRPr sz="3696">
                <a:solidFill>
                  <a:srgbClr val="929292"/>
                </a:solidFill>
              </a:defRPr>
            </a:pPr>
            <a:r>
              <a:t>図解</a:t>
            </a:r>
          </a:p>
          <a:p>
            <a:pPr lvl="1" marL="938783" indent="-469391" defTabSz="1877520">
              <a:spcBef>
                <a:spcPts val="3400"/>
              </a:spcBef>
              <a:defRPr sz="3696">
                <a:solidFill>
                  <a:srgbClr val="929292"/>
                </a:solidFill>
              </a:defRPr>
            </a:pPr>
            <a:r>
              <a:t>熱流</a:t>
            </a:r>
          </a:p>
          <a:p>
            <a:pPr lvl="1" marL="938783" indent="-469391" defTabSz="1877520">
              <a:spcBef>
                <a:spcPts val="3400"/>
              </a:spcBef>
              <a:defRPr sz="3696">
                <a:solidFill>
                  <a:srgbClr val="929292"/>
                </a:solidFill>
              </a:defRPr>
            </a:pPr>
            <a:r>
              <a:t>粒子-粒子間の相互作用</a:t>
            </a:r>
          </a:p>
          <a:p>
            <a:pPr marL="469391" indent="-469391" defTabSz="1877520">
              <a:spcBef>
                <a:spcPts val="3400"/>
              </a:spcBef>
              <a:defRPr sz="3696">
                <a:latin typeface="+mn-lt"/>
                <a:ea typeface="+mn-ea"/>
                <a:cs typeface="+mn-cs"/>
                <a:sym typeface="ヒラギノ角ゴ ProN W6"/>
              </a:defRPr>
            </a:pPr>
            <a:r>
              <a:t>ハミルトニアン</a:t>
            </a:r>
          </a:p>
          <a:p>
            <a:pPr lvl="1" marL="938783" indent="-469391" defTabSz="1877520">
              <a:spcBef>
                <a:spcPts val="3400"/>
              </a:spcBef>
              <a:defRPr sz="3696"/>
            </a:pPr>
            <a:r>
              <a:t>結論</a:t>
            </a:r>
          </a:p>
          <a:p>
            <a:pPr lvl="1" marL="938783" indent="-469391" defTabSz="1877520">
              <a:spcBef>
                <a:spcPts val="3400"/>
              </a:spcBef>
              <a:defRPr sz="3696"/>
            </a:pPr>
            <a:r>
              <a:t>壁ポテンシャル</a:t>
            </a:r>
          </a:p>
          <a:p>
            <a:pPr marL="469391" indent="-469391" defTabSz="1877520">
              <a:spcBef>
                <a:spcPts val="3400"/>
              </a:spcBef>
              <a:defRPr sz="3696">
                <a:solidFill>
                  <a:srgbClr val="929292"/>
                </a:solidFill>
              </a:defRPr>
            </a:pPr>
            <a:r>
              <a:t>実験と分析</a:t>
            </a:r>
          </a:p>
          <a:p>
            <a:pPr lvl="1" marL="938783" indent="-469391" defTabSz="1877520">
              <a:spcBef>
                <a:spcPts val="3400"/>
              </a:spcBef>
              <a:defRPr sz="3696">
                <a:solidFill>
                  <a:srgbClr val="929292"/>
                </a:solidFill>
              </a:defRPr>
            </a:pPr>
            <a:r>
              <a:t>濡れ性</a:t>
            </a:r>
          </a:p>
          <a:p>
            <a:pPr lvl="1" marL="938783" indent="-469391" defTabSz="1877520">
              <a:spcBef>
                <a:spcPts val="3400"/>
              </a:spcBef>
              <a:defRPr sz="3696">
                <a:solidFill>
                  <a:srgbClr val="929292"/>
                </a:solidFill>
              </a:defRPr>
            </a:pPr>
            <a:r>
              <a:t>パラメータ</a:t>
            </a:r>
          </a:p>
          <a:p>
            <a:pPr lvl="1" marL="938783" indent="-469391" defTabSz="1877520">
              <a:spcBef>
                <a:spcPts val="3400"/>
              </a:spcBef>
              <a:defRPr sz="3696">
                <a:solidFill>
                  <a:srgbClr val="929292"/>
                </a:solidFill>
              </a:defRPr>
            </a:pPr>
            <a:r>
              <a:t>重心位置</a:t>
            </a:r>
          </a:p>
          <a:p>
            <a:pPr lvl="1" marL="938783" indent="-469391" defTabSz="1877520">
              <a:spcBef>
                <a:spcPts val="3400"/>
              </a:spcBef>
              <a:defRPr sz="3696">
                <a:solidFill>
                  <a:srgbClr val="929292"/>
                </a:solidFill>
              </a:defRPr>
            </a:pPr>
            <a:r>
              <a:t>空間的なばらつき</a:t>
            </a:r>
          </a:p>
          <a:p>
            <a:pPr lvl="1" marL="938783" indent="-469391" defTabSz="1877520">
              <a:spcBef>
                <a:spcPts val="3400"/>
              </a:spcBef>
              <a:defRPr sz="3696">
                <a:solidFill>
                  <a:srgbClr val="929292"/>
                </a:solidFill>
              </a:defRPr>
            </a:pPr>
            <a:r>
              <a:t>リミットサイクル</a:t>
            </a:r>
          </a:p>
          <a:p>
            <a:pPr marL="469391" indent="-469391" defTabSz="1877520">
              <a:spcBef>
                <a:spcPts val="3400"/>
              </a:spcBef>
              <a:defRPr sz="3696">
                <a:solidFill>
                  <a:srgbClr val="929292"/>
                </a:solidFill>
              </a:defRPr>
            </a:pPr>
            <a:r>
              <a:t>まとめ</a:t>
            </a:r>
          </a:p>
          <a:p>
            <a:pPr marL="469391" indent="-469391" defTabSz="1877520">
              <a:spcBef>
                <a:spcPts val="3400"/>
              </a:spcBef>
              <a:defRPr sz="3696">
                <a:solidFill>
                  <a:srgbClr val="929292"/>
                </a:solidFill>
              </a:defRPr>
            </a:pPr>
            <a:r>
              <a:t>今後の展望</a:t>
            </a:r>
          </a:p>
        </p:txBody>
      </p:sp>
      <p:sp>
        <p:nvSpPr>
          <p:cNvPr id="31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ハミルトニアン"/>
          <p:cNvSpPr txBox="1"/>
          <p:nvPr>
            <p:ph type="title"/>
          </p:nvPr>
        </p:nvSpPr>
        <p:spPr>
          <a:prstGeom prst="rect">
            <a:avLst/>
          </a:prstGeom>
        </p:spPr>
        <p:txBody>
          <a:bodyPr/>
          <a:lstStyle/>
          <a:p>
            <a:pPr/>
            <a:r>
              <a:t>ハミルトニアン</a:t>
            </a:r>
          </a:p>
        </p:txBody>
      </p:sp>
      <p:sp>
        <p:nvSpPr>
          <p:cNvPr id="318" name="結論"/>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結論</a:t>
            </a:r>
          </a:p>
        </p:txBody>
      </p:sp>
      <p:sp>
        <p:nvSpPr>
          <p:cNvPr id="319" name="第1項: 運動エネルギー…"/>
          <p:cNvSpPr txBox="1"/>
          <p:nvPr>
            <p:ph type="body" sz="quarter" idx="1"/>
          </p:nvPr>
        </p:nvSpPr>
        <p:spPr>
          <a:xfrm>
            <a:off x="1206500" y="4248504"/>
            <a:ext cx="21971000" cy="2732703"/>
          </a:xfrm>
          <a:prstGeom prst="rect">
            <a:avLst/>
          </a:prstGeom>
        </p:spPr>
        <p:txBody>
          <a:bodyPr numCol="2" spcCol="1098550"/>
          <a:lstStyle/>
          <a:p>
            <a:pPr/>
            <a:r>
              <a:t>第1項: 運動エネルギー</a:t>
            </a:r>
          </a:p>
          <a:p>
            <a:pPr/>
            <a:r>
              <a:t>第2項: 粒子間相互作用</a:t>
            </a:r>
          </a:p>
          <a:p>
            <a:pPr/>
            <a:r>
              <a:t>第3項: 重力ポテンシャル</a:t>
            </a:r>
          </a:p>
          <a:p>
            <a:pPr/>
            <a:r>
              <a:t>第4項: 壁ポテンシャル</a:t>
            </a:r>
          </a:p>
        </p:txBody>
      </p:sp>
      <p:pic>
        <p:nvPicPr>
          <p:cNvPr id="320" name="sysハミルトニアン.png" descr="sysハミルトニアン.png"/>
          <p:cNvPicPr>
            <a:picLocks noChangeAspect="1"/>
          </p:cNvPicPr>
          <p:nvPr/>
        </p:nvPicPr>
        <p:blipFill>
          <a:blip r:embed="rId3">
            <a:extLst/>
          </a:blip>
          <a:stretch>
            <a:fillRect/>
          </a:stretch>
        </p:blipFill>
        <p:spPr>
          <a:xfrm>
            <a:off x="716588" y="7034853"/>
            <a:ext cx="22950824" cy="4852635"/>
          </a:xfrm>
          <a:prstGeom prst="rect">
            <a:avLst/>
          </a:prstGeom>
          <a:ln w="12700">
            <a:miter lim="400000"/>
          </a:ln>
        </p:spPr>
      </p:pic>
      <p:sp>
        <p:nvSpPr>
          <p:cNvPr id="32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ハミルトニアン"/>
          <p:cNvSpPr txBox="1"/>
          <p:nvPr>
            <p:ph type="title"/>
          </p:nvPr>
        </p:nvSpPr>
        <p:spPr>
          <a:prstGeom prst="rect">
            <a:avLst/>
          </a:prstGeom>
        </p:spPr>
        <p:txBody>
          <a:bodyPr/>
          <a:lstStyle/>
          <a:p>
            <a:pPr/>
            <a:r>
              <a:t>ハミルトニアン</a:t>
            </a:r>
          </a:p>
        </p:txBody>
      </p:sp>
      <p:sp>
        <p:nvSpPr>
          <p:cNvPr id="326" name="結論"/>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結論</a:t>
            </a:r>
          </a:p>
        </p:txBody>
      </p:sp>
      <p:sp>
        <p:nvSpPr>
          <p:cNvPr id="327" name="第1項: 運動エネルギー…"/>
          <p:cNvSpPr txBox="1"/>
          <p:nvPr>
            <p:ph type="body" sz="quarter" idx="1"/>
          </p:nvPr>
        </p:nvSpPr>
        <p:spPr>
          <a:xfrm>
            <a:off x="1206500" y="4248504"/>
            <a:ext cx="21971000" cy="2732703"/>
          </a:xfrm>
          <a:prstGeom prst="rect">
            <a:avLst/>
          </a:prstGeom>
        </p:spPr>
        <p:txBody>
          <a:bodyPr numCol="2" spcCol="1098550"/>
          <a:lstStyle/>
          <a:p>
            <a:pPr/>
            <a:r>
              <a:t>第1項: 運動エネルギー</a:t>
            </a:r>
          </a:p>
          <a:p>
            <a:pPr/>
            <a:r>
              <a:t>第2項: 粒子間相互作用</a:t>
            </a:r>
          </a:p>
          <a:p>
            <a:pPr/>
            <a:r>
              <a:t>第3項: 重力ポテンシャル</a:t>
            </a:r>
          </a:p>
          <a:p>
            <a:pPr>
              <a:defRPr>
                <a:solidFill>
                  <a:schemeClr val="accent5">
                    <a:hueOff val="-82419"/>
                    <a:satOff val="-9513"/>
                    <a:lumOff val="-16343"/>
                  </a:schemeClr>
                </a:solidFill>
              </a:defRPr>
            </a:pPr>
            <a:r>
              <a:t>第4項: 壁ポテンシャル</a:t>
            </a:r>
          </a:p>
        </p:txBody>
      </p:sp>
      <p:pic>
        <p:nvPicPr>
          <p:cNvPr id="328" name="sysハミルトニアン.png" descr="sysハミルトニアン.png"/>
          <p:cNvPicPr>
            <a:picLocks noChangeAspect="1"/>
          </p:cNvPicPr>
          <p:nvPr/>
        </p:nvPicPr>
        <p:blipFill>
          <a:blip r:embed="rId3">
            <a:extLst/>
          </a:blip>
          <a:stretch>
            <a:fillRect/>
          </a:stretch>
        </p:blipFill>
        <p:spPr>
          <a:xfrm>
            <a:off x="716588" y="7034853"/>
            <a:ext cx="22950824" cy="4852635"/>
          </a:xfrm>
          <a:prstGeom prst="rect">
            <a:avLst/>
          </a:prstGeom>
          <a:ln w="12700">
            <a:miter lim="400000"/>
          </a:ln>
        </p:spPr>
      </p:pic>
      <p:sp>
        <p:nvSpPr>
          <p:cNvPr id="32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30" name="角丸四角形"/>
          <p:cNvSpPr/>
          <p:nvPr/>
        </p:nvSpPr>
        <p:spPr>
          <a:xfrm>
            <a:off x="17722991" y="8101000"/>
            <a:ext cx="4485133" cy="3110364"/>
          </a:xfrm>
          <a:prstGeom prst="roundRect">
            <a:avLst>
              <a:gd name="adj" fmla="val 6125"/>
            </a:avLst>
          </a:prstGeom>
          <a:solidFill>
            <a:schemeClr val="accent5">
              <a:hueOff val="-82419"/>
              <a:satOff val="-9513"/>
              <a:lumOff val="-16343"/>
              <a:alpha val="39896"/>
            </a:schemeClr>
          </a:solidFill>
          <a:ln w="12700">
            <a:miter lim="400000"/>
          </a:ln>
        </p:spPr>
        <p:txBody>
          <a:bodyPr lIns="50800" tIns="50800" rIns="50800" bIns="50800" anchor="ctr"/>
          <a:lstStyle/>
          <a:p>
            <a:pPr defTabSz="825500">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gradFill flip="none" rotWithShape="1">
          <a:gsLst>
            <a:gs pos="0">
              <a:schemeClr val="accent1">
                <a:lumOff val="16847"/>
              </a:schemeClr>
            </a:gs>
            <a:gs pos="100000">
              <a:schemeClr val="accent1">
                <a:lumOff val="-13575"/>
              </a:schemeClr>
            </a:gs>
          </a:gsLst>
          <a:lin ang="5400000" scaled="0"/>
        </a:gradFill>
      </p:bgPr>
    </p:bg>
    <p:spTree>
      <p:nvGrpSpPr>
        <p:cNvPr id="1" name=""/>
        <p:cNvGrpSpPr/>
        <p:nvPr/>
      </p:nvGrpSpPr>
      <p:grpSpPr>
        <a:xfrm>
          <a:off x="0" y="0"/>
          <a:ext cx="0" cy="0"/>
          <a:chOff x="0" y="0"/>
          <a:chExt cx="0" cy="0"/>
        </a:xfrm>
      </p:grpSpPr>
      <p:sp>
        <p:nvSpPr>
          <p:cNvPr id="334" name="ここまで１分"/>
          <p:cNvSpPr txBox="1"/>
          <p:nvPr>
            <p:ph type="title"/>
          </p:nvPr>
        </p:nvSpPr>
        <p:spPr>
          <a:prstGeom prst="rect">
            <a:avLst/>
          </a:prstGeom>
        </p:spPr>
        <p:txBody>
          <a:bodyPr/>
          <a:lstStyle>
            <a:lvl1pPr algn="ctr" defTabSz="999718">
              <a:defRPr spc="-102" sz="10250"/>
            </a:lvl1pPr>
          </a:lstStyle>
          <a:p>
            <a:pPr/>
            <a:r>
              <a:t>ここまで１分</a:t>
            </a:r>
          </a:p>
        </p:txBody>
      </p:sp>
      <p:sp>
        <p:nvSpPr>
          <p:cNvPr id="335" name="スライドのサブタイトル"/>
          <p:cNvSpPr txBox="1"/>
          <p:nvPr>
            <p:ph type="body" idx="21"/>
          </p:nvPr>
        </p:nvSpPr>
        <p:spPr>
          <a:prstGeom prst="rect">
            <a:avLst/>
          </a:prstGeom>
        </p:spPr>
        <p:txBody>
          <a:bodyPr/>
          <a:lstStyle/>
          <a:p>
            <a:pPr/>
          </a:p>
        </p:txBody>
      </p:sp>
      <p:sp>
        <p:nvSpPr>
          <p:cNvPr id="336" name="スライドの箇条書きテキスト"/>
          <p:cNvSpPr txBox="1"/>
          <p:nvPr>
            <p:ph type="body" idx="1"/>
          </p:nvPr>
        </p:nvSpPr>
        <p:spPr>
          <a:prstGeom prst="rect">
            <a:avLst/>
          </a:prstGeom>
        </p:spPr>
        <p:txBody>
          <a:bodyPr/>
          <a:lstStyle/>
          <a:p>
            <a:pPr/>
          </a:p>
        </p:txBody>
      </p:sp>
      <p:sp>
        <p:nvSpPr>
          <p:cNvPr id="33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ハミルトニアン"/>
          <p:cNvSpPr txBox="1"/>
          <p:nvPr>
            <p:ph type="title"/>
          </p:nvPr>
        </p:nvSpPr>
        <p:spPr>
          <a:prstGeom prst="rect">
            <a:avLst/>
          </a:prstGeom>
        </p:spPr>
        <p:txBody>
          <a:bodyPr/>
          <a:lstStyle/>
          <a:p>
            <a:pPr/>
            <a:r>
              <a:t>ハミルトニアン</a:t>
            </a:r>
          </a:p>
        </p:txBody>
      </p:sp>
      <p:sp>
        <p:nvSpPr>
          <p:cNvPr id="340" name="壁ポテンシャル"/>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壁ポテンシャル</a:t>
            </a:r>
          </a:p>
        </p:txBody>
      </p:sp>
      <p:sp>
        <p:nvSpPr>
          <p:cNvPr id="34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2" name="上の壁"/>
          <p:cNvSpPr txBox="1"/>
          <p:nvPr/>
        </p:nvSpPr>
        <p:spPr>
          <a:xfrm>
            <a:off x="8298434" y="3975397"/>
            <a:ext cx="3162301" cy="1117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1">
                    <a:lumOff val="-13575"/>
                  </a:schemeClr>
                </a:solidFill>
              </a:defRPr>
            </a:lvl1pPr>
          </a:lstStyle>
          <a:p>
            <a:pPr/>
            <a:r>
              <a:t>上の壁</a:t>
            </a:r>
          </a:p>
        </p:txBody>
      </p:sp>
      <p:sp>
        <p:nvSpPr>
          <p:cNvPr id="343" name="下の壁"/>
          <p:cNvSpPr txBox="1"/>
          <p:nvPr/>
        </p:nvSpPr>
        <p:spPr>
          <a:xfrm>
            <a:off x="7333222" y="7817710"/>
            <a:ext cx="316230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5">
                    <a:hueOff val="-82419"/>
                    <a:satOff val="-9513"/>
                    <a:lumOff val="-16343"/>
                  </a:schemeClr>
                </a:solidFill>
              </a:defRPr>
            </a:lvl1pPr>
          </a:lstStyle>
          <a:p>
            <a:pPr/>
            <a:r>
              <a:t>下の壁</a:t>
            </a:r>
          </a:p>
        </p:txBody>
      </p:sp>
      <p:sp>
        <p:nvSpPr>
          <p:cNvPr id="344" name="四角形"/>
          <p:cNvSpPr/>
          <p:nvPr/>
        </p:nvSpPr>
        <p:spPr>
          <a:xfrm>
            <a:off x="13383114" y="5774508"/>
            <a:ext cx="10122517"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defRPr>
            </a:pPr>
          </a:p>
        </p:txBody>
      </p:sp>
      <p:pic>
        <p:nvPicPr>
          <p:cNvPr id="345" name="system_heatflux.png" descr="system_heatflux.png"/>
          <p:cNvPicPr>
            <a:picLocks noChangeAspect="1"/>
          </p:cNvPicPr>
          <p:nvPr/>
        </p:nvPicPr>
        <p:blipFill>
          <a:blip r:embed="rId3">
            <a:extLst/>
          </a:blip>
          <a:stretch>
            <a:fillRect/>
          </a:stretch>
        </p:blipFill>
        <p:spPr>
          <a:xfrm>
            <a:off x="14513805" y="373577"/>
            <a:ext cx="9144000" cy="12379569"/>
          </a:xfrm>
          <a:prstGeom prst="rect">
            <a:avLst/>
          </a:prstGeom>
          <a:ln w="12700">
            <a:miter lim="400000"/>
          </a:ln>
        </p:spPr>
      </p:pic>
      <p:sp>
        <p:nvSpPr>
          <p:cNvPr id="346" name="四角形"/>
          <p:cNvSpPr/>
          <p:nvPr/>
        </p:nvSpPr>
        <p:spPr>
          <a:xfrm>
            <a:off x="15646962" y="10306353"/>
            <a:ext cx="4470401" cy="1397001"/>
          </a:xfrm>
          <a:prstGeom prst="rect">
            <a:avLst/>
          </a:prstGeom>
          <a:gradFill>
            <a:gsLst>
              <a:gs pos="0">
                <a:schemeClr val="accent5">
                  <a:alpha val="40000"/>
                </a:schemeClr>
              </a:gs>
              <a:gs pos="100000">
                <a:schemeClr val="accent5">
                  <a:lumOff val="-29866"/>
                  <a:alpha val="40000"/>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347" name="四角形"/>
          <p:cNvSpPr/>
          <p:nvPr/>
        </p:nvSpPr>
        <p:spPr>
          <a:xfrm>
            <a:off x="15647917" y="2689460"/>
            <a:ext cx="4468492" cy="1397001"/>
          </a:xfrm>
          <a:prstGeom prst="rect">
            <a:avLst/>
          </a:prstGeom>
          <a:gradFill>
            <a:gsLst>
              <a:gs pos="0">
                <a:schemeClr val="accent1">
                  <a:lumOff val="16847"/>
                  <a:alpha val="40000"/>
                </a:schemeClr>
              </a:gs>
              <a:gs pos="100000">
                <a:schemeClr val="accent1">
                  <a:lumOff val="-13575"/>
                  <a:alpha val="40000"/>
                </a:schemeClr>
              </a:gs>
            </a:gsLst>
            <a:lin ang="5400000"/>
          </a:gradFill>
          <a:ln w="12700">
            <a:miter lim="400000"/>
          </a:ln>
        </p:spPr>
        <p:txBody>
          <a:bodyPr lIns="50800" tIns="50800" rIns="50800" bIns="50800" anchor="ctr"/>
          <a:lstStyle/>
          <a:p>
            <a:pPr defTabSz="825500">
              <a:defRPr sz="3200">
                <a:solidFill>
                  <a:srgbClr val="000000"/>
                </a:solidFill>
              </a:defRPr>
            </a:pPr>
          </a:p>
        </p:txBody>
      </p:sp>
      <p:pic>
        <p:nvPicPr>
          <p:cNvPr id="348" name="potential_wall.png" descr="potential_wall.png"/>
          <p:cNvPicPr>
            <a:picLocks noChangeAspect="1"/>
          </p:cNvPicPr>
          <p:nvPr/>
        </p:nvPicPr>
        <p:blipFill>
          <a:blip r:embed="rId4">
            <a:extLst/>
          </a:blip>
          <a:srcRect l="0" t="0" r="36769" b="0"/>
          <a:stretch>
            <a:fillRect/>
          </a:stretch>
        </p:blipFill>
        <p:spPr>
          <a:xfrm>
            <a:off x="481880" y="5195956"/>
            <a:ext cx="13957910" cy="1276607"/>
          </a:xfrm>
          <a:prstGeom prst="rect">
            <a:avLst/>
          </a:prstGeom>
          <a:ln w="12700">
            <a:miter lim="400000"/>
          </a:ln>
        </p:spPr>
      </p:pic>
      <p:pic>
        <p:nvPicPr>
          <p:cNvPr id="349" name="potential_wall.png" descr="potential_wall.png"/>
          <p:cNvPicPr>
            <a:picLocks noChangeAspect="1"/>
          </p:cNvPicPr>
          <p:nvPr/>
        </p:nvPicPr>
        <p:blipFill>
          <a:blip r:embed="rId4">
            <a:extLst/>
          </a:blip>
          <a:srcRect l="62728" t="0" r="0" b="0"/>
          <a:stretch>
            <a:fillRect/>
          </a:stretch>
        </p:blipFill>
        <p:spPr>
          <a:xfrm>
            <a:off x="4818704" y="9511275"/>
            <a:ext cx="8647165" cy="134169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ハミルトニアン"/>
          <p:cNvSpPr txBox="1"/>
          <p:nvPr>
            <p:ph type="title"/>
          </p:nvPr>
        </p:nvSpPr>
        <p:spPr>
          <a:prstGeom prst="rect">
            <a:avLst/>
          </a:prstGeom>
        </p:spPr>
        <p:txBody>
          <a:bodyPr/>
          <a:lstStyle/>
          <a:p>
            <a:pPr/>
            <a:r>
              <a:t>ハミルトニアン</a:t>
            </a:r>
          </a:p>
        </p:txBody>
      </p:sp>
      <p:sp>
        <p:nvSpPr>
          <p:cNvPr id="354" name="壁ポテンシャル"/>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壁ポテンシャル</a:t>
            </a:r>
          </a:p>
        </p:txBody>
      </p:sp>
      <p:sp>
        <p:nvSpPr>
          <p:cNvPr id="35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56" name="tildeLJpotential.png" descr="tildeLJpotential.png"/>
          <p:cNvPicPr>
            <a:picLocks noChangeAspect="1"/>
          </p:cNvPicPr>
          <p:nvPr/>
        </p:nvPicPr>
        <p:blipFill>
          <a:blip r:embed="rId3">
            <a:extLst/>
          </a:blip>
          <a:stretch>
            <a:fillRect/>
          </a:stretch>
        </p:blipFill>
        <p:spPr>
          <a:xfrm>
            <a:off x="462723" y="8397576"/>
            <a:ext cx="22932753" cy="2610390"/>
          </a:xfrm>
          <a:prstGeom prst="rect">
            <a:avLst/>
          </a:prstGeom>
          <a:ln w="12700">
            <a:miter lim="400000"/>
          </a:ln>
        </p:spPr>
      </p:pic>
      <p:pic>
        <p:nvPicPr>
          <p:cNvPr id="357" name="tildeLJpotential.png" descr="tildeLJpotential.png"/>
          <p:cNvPicPr>
            <a:picLocks noChangeAspect="1"/>
          </p:cNvPicPr>
          <p:nvPr/>
        </p:nvPicPr>
        <p:blipFill>
          <a:blip r:embed="rId3">
            <a:extLst/>
          </a:blip>
          <a:stretch>
            <a:fillRect/>
          </a:stretch>
        </p:blipFill>
        <p:spPr>
          <a:xfrm>
            <a:off x="462723" y="8397576"/>
            <a:ext cx="22932753" cy="2610390"/>
          </a:xfrm>
          <a:prstGeom prst="rect">
            <a:avLst/>
          </a:prstGeom>
          <a:ln w="12700">
            <a:miter lim="400000"/>
          </a:ln>
        </p:spPr>
      </p:pic>
      <p:sp>
        <p:nvSpPr>
          <p:cNvPr id="358" name="上の壁"/>
          <p:cNvSpPr txBox="1"/>
          <p:nvPr/>
        </p:nvSpPr>
        <p:spPr>
          <a:xfrm>
            <a:off x="8707810" y="3784726"/>
            <a:ext cx="316230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1">
                    <a:lumOff val="-13575"/>
                  </a:schemeClr>
                </a:solidFill>
              </a:defRPr>
            </a:lvl1pPr>
          </a:lstStyle>
          <a:p>
            <a:pPr/>
            <a:r>
              <a:t>上の壁</a:t>
            </a:r>
          </a:p>
        </p:txBody>
      </p:sp>
      <p:sp>
        <p:nvSpPr>
          <p:cNvPr id="359" name="下の壁"/>
          <p:cNvSpPr txBox="1"/>
          <p:nvPr/>
        </p:nvSpPr>
        <p:spPr>
          <a:xfrm>
            <a:off x="17186854" y="3784726"/>
            <a:ext cx="3162301" cy="1117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8000">
                <a:solidFill>
                  <a:schemeClr val="accent5">
                    <a:hueOff val="-82419"/>
                    <a:satOff val="-9513"/>
                    <a:lumOff val="-16343"/>
                  </a:schemeClr>
                </a:solidFill>
              </a:defRPr>
            </a:lvl1pPr>
          </a:lstStyle>
          <a:p>
            <a:pPr/>
            <a:r>
              <a:t>下の壁</a:t>
            </a:r>
          </a:p>
        </p:txBody>
      </p:sp>
      <p:pic>
        <p:nvPicPr>
          <p:cNvPr id="360" name="potential_wall.png" descr="potential_wall.png"/>
          <p:cNvPicPr>
            <a:picLocks noChangeAspect="1"/>
          </p:cNvPicPr>
          <p:nvPr/>
        </p:nvPicPr>
        <p:blipFill>
          <a:blip r:embed="rId4">
            <a:extLst/>
          </a:blip>
          <a:srcRect l="0" t="0" r="36769" b="0"/>
          <a:stretch>
            <a:fillRect/>
          </a:stretch>
        </p:blipFill>
        <p:spPr>
          <a:xfrm>
            <a:off x="481880" y="5195956"/>
            <a:ext cx="13957910" cy="1276607"/>
          </a:xfrm>
          <a:prstGeom prst="rect">
            <a:avLst/>
          </a:prstGeom>
          <a:ln w="12700">
            <a:miter lim="400000"/>
          </a:ln>
        </p:spPr>
      </p:pic>
      <p:pic>
        <p:nvPicPr>
          <p:cNvPr id="361" name="potential_wall.png" descr="potential_wall.png"/>
          <p:cNvPicPr>
            <a:picLocks noChangeAspect="1"/>
          </p:cNvPicPr>
          <p:nvPr/>
        </p:nvPicPr>
        <p:blipFill>
          <a:blip r:embed="rId4">
            <a:extLst/>
          </a:blip>
          <a:srcRect l="62728" t="0" r="0" b="0"/>
          <a:stretch>
            <a:fillRect/>
          </a:stretch>
        </p:blipFill>
        <p:spPr>
          <a:xfrm>
            <a:off x="14247564" y="5163412"/>
            <a:ext cx="8647165" cy="134169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壁の濡れ性が誘起する, 重力と熱流をかけた流体系のダイナミクスの変化"/>
          <p:cNvSpPr txBox="1"/>
          <p:nvPr>
            <p:ph type="title"/>
          </p:nvPr>
        </p:nvSpPr>
        <p:spPr>
          <a:prstGeom prst="rect">
            <a:avLst/>
          </a:prstGeom>
        </p:spPr>
        <p:txBody>
          <a:bodyPr/>
          <a:lstStyle>
            <a:lvl1pPr defTabSz="1536153">
              <a:defRPr spc="-107" sz="5355"/>
            </a:lvl1pPr>
          </a:lstStyle>
          <a:p>
            <a:pPr/>
            <a:r>
              <a:t>壁の濡れ性が誘起する, 重力と熱流をかけた流体系のダイナミクスの変化</a:t>
            </a:r>
          </a:p>
        </p:txBody>
      </p:sp>
      <p:sp>
        <p:nvSpPr>
          <p:cNvPr id="178" name="目次"/>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414236">
              <a:lnSpc>
                <a:spcPct val="80000"/>
              </a:lnSpc>
              <a:defRPr spc="-134" sz="6728"/>
            </a:lvl1pPr>
          </a:lstStyle>
          <a:p>
            <a:pPr/>
            <a:r>
              <a:t>目次</a:t>
            </a:r>
          </a:p>
        </p:txBody>
      </p:sp>
      <p:sp>
        <p:nvSpPr>
          <p:cNvPr id="179" name="背景と先行研究…"/>
          <p:cNvSpPr txBox="1"/>
          <p:nvPr>
            <p:ph type="body" idx="1"/>
          </p:nvPr>
        </p:nvSpPr>
        <p:spPr>
          <a:prstGeom prst="rect">
            <a:avLst/>
          </a:prstGeom>
        </p:spPr>
        <p:txBody>
          <a:bodyPr numCol="2" spcCol="1098550"/>
          <a:lstStyle/>
          <a:p>
            <a:pPr>
              <a:defRPr>
                <a:latin typeface="+mn-lt"/>
                <a:ea typeface="+mn-ea"/>
                <a:cs typeface="+mn-cs"/>
                <a:sym typeface="ヒラギノ角ゴ ProN W6"/>
              </a:defRPr>
            </a:pPr>
            <a:r>
              <a:t>背景と先行研究</a:t>
            </a:r>
          </a:p>
          <a:p>
            <a:pPr>
              <a:defRPr>
                <a:latin typeface="+mn-lt"/>
                <a:ea typeface="+mn-ea"/>
                <a:cs typeface="+mn-cs"/>
                <a:sym typeface="ヒラギノ角ゴ ProN W6"/>
              </a:defRPr>
            </a:pPr>
            <a:r>
              <a:t>系の設定</a:t>
            </a:r>
          </a:p>
          <a:p>
            <a:pPr>
              <a:defRPr>
                <a:latin typeface="+mn-lt"/>
                <a:ea typeface="+mn-ea"/>
                <a:cs typeface="+mn-cs"/>
                <a:sym typeface="ヒラギノ角ゴ ProN W6"/>
              </a:defRPr>
            </a:pPr>
            <a:r>
              <a:t>ハミルトニアン</a:t>
            </a:r>
          </a:p>
          <a:p>
            <a:pPr>
              <a:defRPr>
                <a:latin typeface="+mn-lt"/>
                <a:ea typeface="+mn-ea"/>
                <a:cs typeface="+mn-cs"/>
                <a:sym typeface="ヒラギノ角ゴ ProN W6"/>
              </a:defRPr>
            </a:pPr>
            <a:r>
              <a:t>実験と分析</a:t>
            </a:r>
          </a:p>
          <a:p>
            <a:pPr>
              <a:defRPr>
                <a:latin typeface="+mn-lt"/>
                <a:ea typeface="+mn-ea"/>
                <a:cs typeface="+mn-cs"/>
                <a:sym typeface="ヒラギノ角ゴ ProN W6"/>
              </a:defRPr>
            </a:pPr>
            <a:r>
              <a:t>まとめ</a:t>
            </a:r>
          </a:p>
          <a:p>
            <a:pPr>
              <a:defRPr>
                <a:latin typeface="+mn-lt"/>
                <a:ea typeface="+mn-ea"/>
                <a:cs typeface="+mn-cs"/>
                <a:sym typeface="ヒラギノ角ゴ ProN W6"/>
              </a:defRPr>
            </a:pPr>
            <a:r>
              <a:t>今後の展望</a:t>
            </a:r>
          </a:p>
        </p:txBody>
      </p:sp>
      <p:sp>
        <p:nvSpPr>
          <p:cNvPr id="18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壁の濡れ性が誘起する, 重力と熱流をかけた流体系のダイナミクスの変化"/>
          <p:cNvSpPr txBox="1"/>
          <p:nvPr>
            <p:ph type="title"/>
          </p:nvPr>
        </p:nvSpPr>
        <p:spPr>
          <a:prstGeom prst="rect">
            <a:avLst/>
          </a:prstGeom>
        </p:spPr>
        <p:txBody>
          <a:bodyPr/>
          <a:lstStyle>
            <a:lvl1pPr defTabSz="1536153">
              <a:defRPr spc="-107" sz="5355"/>
            </a:lvl1pPr>
          </a:lstStyle>
          <a:p>
            <a:pPr/>
            <a:r>
              <a:t>壁の濡れ性が誘起する, 重力と熱流をかけた流体系のダイナミクスの変化</a:t>
            </a:r>
          </a:p>
        </p:txBody>
      </p:sp>
      <p:sp>
        <p:nvSpPr>
          <p:cNvPr id="366" name="目次"/>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414236">
              <a:lnSpc>
                <a:spcPct val="80000"/>
              </a:lnSpc>
              <a:defRPr spc="-134" sz="6728"/>
            </a:lvl1pPr>
          </a:lstStyle>
          <a:p>
            <a:pPr/>
            <a:r>
              <a:t>目次</a:t>
            </a:r>
          </a:p>
        </p:txBody>
      </p:sp>
      <p:sp>
        <p:nvSpPr>
          <p:cNvPr id="367" name="背景と先行研究…"/>
          <p:cNvSpPr txBox="1"/>
          <p:nvPr>
            <p:ph type="body" idx="1"/>
          </p:nvPr>
        </p:nvSpPr>
        <p:spPr>
          <a:prstGeom prst="rect">
            <a:avLst/>
          </a:prstGeom>
        </p:spPr>
        <p:txBody>
          <a:bodyPr numCol="2" spcCol="1098550"/>
          <a:lstStyle/>
          <a:p>
            <a:pPr marL="469391" indent="-469391" defTabSz="1877520">
              <a:spcBef>
                <a:spcPts val="3400"/>
              </a:spcBef>
              <a:defRPr sz="3696">
                <a:solidFill>
                  <a:srgbClr val="929292"/>
                </a:solidFill>
              </a:defRPr>
            </a:pPr>
            <a:r>
              <a:t>背景と先行研究</a:t>
            </a:r>
          </a:p>
          <a:p>
            <a:pPr marL="469391" indent="-469391" defTabSz="1877520">
              <a:spcBef>
                <a:spcPts val="3400"/>
              </a:spcBef>
              <a:defRPr sz="3696">
                <a:solidFill>
                  <a:srgbClr val="929292"/>
                </a:solidFill>
              </a:defRPr>
            </a:pPr>
            <a:r>
              <a:t>系の設定</a:t>
            </a:r>
          </a:p>
          <a:p>
            <a:pPr lvl="1" marL="938783" indent="-469391" defTabSz="1877520">
              <a:spcBef>
                <a:spcPts val="3400"/>
              </a:spcBef>
              <a:defRPr sz="3696">
                <a:solidFill>
                  <a:srgbClr val="929292"/>
                </a:solidFill>
              </a:defRPr>
            </a:pPr>
            <a:r>
              <a:t>図解</a:t>
            </a:r>
          </a:p>
          <a:p>
            <a:pPr lvl="1" marL="938783" indent="-469391" defTabSz="1877520">
              <a:spcBef>
                <a:spcPts val="3400"/>
              </a:spcBef>
              <a:defRPr sz="3696">
                <a:solidFill>
                  <a:srgbClr val="929292"/>
                </a:solidFill>
              </a:defRPr>
            </a:pPr>
            <a:r>
              <a:t>熱流</a:t>
            </a:r>
          </a:p>
          <a:p>
            <a:pPr lvl="1" marL="938783" indent="-469391" defTabSz="1877520">
              <a:spcBef>
                <a:spcPts val="3400"/>
              </a:spcBef>
              <a:defRPr sz="3696">
                <a:solidFill>
                  <a:srgbClr val="929292"/>
                </a:solidFill>
              </a:defRPr>
            </a:pPr>
            <a:r>
              <a:t>粒子-粒子間の相互作用</a:t>
            </a:r>
          </a:p>
          <a:p>
            <a:pPr marL="469391" indent="-469391" defTabSz="1877520">
              <a:spcBef>
                <a:spcPts val="3400"/>
              </a:spcBef>
              <a:defRPr sz="3696">
                <a:solidFill>
                  <a:srgbClr val="929292"/>
                </a:solidFill>
              </a:defRPr>
            </a:pPr>
            <a:r>
              <a:t>ハミルトニアン</a:t>
            </a:r>
          </a:p>
          <a:p>
            <a:pPr lvl="1" marL="938783" indent="-469391" defTabSz="1877520">
              <a:spcBef>
                <a:spcPts val="3400"/>
              </a:spcBef>
              <a:defRPr sz="3696">
                <a:solidFill>
                  <a:srgbClr val="929292"/>
                </a:solidFill>
              </a:defRPr>
            </a:pPr>
            <a:r>
              <a:t>結論</a:t>
            </a:r>
          </a:p>
          <a:p>
            <a:pPr lvl="1" marL="938783" indent="-469391" defTabSz="1877520">
              <a:spcBef>
                <a:spcPts val="3400"/>
              </a:spcBef>
              <a:defRPr sz="3696">
                <a:solidFill>
                  <a:srgbClr val="929292"/>
                </a:solidFill>
              </a:defRPr>
            </a:pPr>
            <a:r>
              <a:t>壁ポテンシャル</a:t>
            </a:r>
          </a:p>
          <a:p>
            <a:pPr marL="469391" indent="-469391" defTabSz="1877520">
              <a:spcBef>
                <a:spcPts val="3400"/>
              </a:spcBef>
              <a:defRPr sz="3696">
                <a:latin typeface="+mn-lt"/>
                <a:ea typeface="+mn-ea"/>
                <a:cs typeface="+mn-cs"/>
                <a:sym typeface="ヒラギノ角ゴ ProN W6"/>
              </a:defRPr>
            </a:pPr>
            <a:r>
              <a:t>実験と分析</a:t>
            </a:r>
          </a:p>
          <a:p>
            <a:pPr lvl="1" marL="938783" indent="-469391" defTabSz="1877520">
              <a:spcBef>
                <a:spcPts val="3400"/>
              </a:spcBef>
              <a:defRPr sz="3696"/>
            </a:pPr>
            <a:r>
              <a:t>濡れ性</a:t>
            </a:r>
          </a:p>
          <a:p>
            <a:pPr lvl="1" marL="938783" indent="-469391" defTabSz="1877520">
              <a:spcBef>
                <a:spcPts val="3400"/>
              </a:spcBef>
              <a:defRPr sz="3696"/>
            </a:pPr>
            <a:r>
              <a:t>パラメータ</a:t>
            </a:r>
          </a:p>
          <a:p>
            <a:pPr lvl="1" marL="938783" indent="-469391" defTabSz="1877520">
              <a:spcBef>
                <a:spcPts val="3400"/>
              </a:spcBef>
              <a:defRPr sz="3696"/>
            </a:pPr>
            <a:r>
              <a:t>重心位置</a:t>
            </a:r>
          </a:p>
          <a:p>
            <a:pPr lvl="1" marL="938783" indent="-469391" defTabSz="1877520">
              <a:spcBef>
                <a:spcPts val="3400"/>
              </a:spcBef>
              <a:defRPr sz="3696"/>
            </a:pPr>
            <a:r>
              <a:t>空間的なばらつき</a:t>
            </a:r>
          </a:p>
          <a:p>
            <a:pPr lvl="1" marL="938783" indent="-469391" defTabSz="1877520">
              <a:spcBef>
                <a:spcPts val="3400"/>
              </a:spcBef>
              <a:defRPr sz="3696"/>
            </a:pPr>
            <a:r>
              <a:t>リミットサイクル</a:t>
            </a:r>
          </a:p>
          <a:p>
            <a:pPr marL="469391" indent="-469391" defTabSz="1877520">
              <a:spcBef>
                <a:spcPts val="3400"/>
              </a:spcBef>
              <a:defRPr sz="3696">
                <a:solidFill>
                  <a:srgbClr val="929292"/>
                </a:solidFill>
              </a:defRPr>
            </a:pPr>
            <a:r>
              <a:t>まとめ</a:t>
            </a:r>
          </a:p>
          <a:p>
            <a:pPr marL="469391" indent="-469391" defTabSz="1877520">
              <a:spcBef>
                <a:spcPts val="3400"/>
              </a:spcBef>
              <a:defRPr sz="3696">
                <a:solidFill>
                  <a:srgbClr val="929292"/>
                </a:solidFill>
              </a:defRPr>
            </a:pPr>
            <a:r>
              <a:t>今後の展望</a:t>
            </a:r>
          </a:p>
        </p:txBody>
      </p:sp>
      <p:sp>
        <p:nvSpPr>
          <p:cNvPr id="36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実験と分析"/>
          <p:cNvSpPr txBox="1"/>
          <p:nvPr>
            <p:ph type="title"/>
          </p:nvPr>
        </p:nvSpPr>
        <p:spPr>
          <a:prstGeom prst="rect">
            <a:avLst/>
          </a:prstGeom>
        </p:spPr>
        <p:txBody>
          <a:bodyPr/>
          <a:lstStyle/>
          <a:p>
            <a:pPr/>
            <a:r>
              <a:t>実験と分析</a:t>
            </a:r>
          </a:p>
        </p:txBody>
      </p:sp>
      <p:sp>
        <p:nvSpPr>
          <p:cNvPr id="371" name="濡れ性"/>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濡れ性</a:t>
            </a:r>
          </a:p>
        </p:txBody>
      </p:sp>
      <p:sp>
        <p:nvSpPr>
          <p:cNvPr id="37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3" name="RtRaJP.png" descr="RtRaJP.png"/>
          <p:cNvPicPr>
            <a:picLocks noChangeAspect="1"/>
          </p:cNvPicPr>
          <p:nvPr/>
        </p:nvPicPr>
        <p:blipFill>
          <a:blip r:embed="rId2">
            <a:extLst/>
          </a:blip>
          <a:stretch>
            <a:fillRect/>
          </a:stretch>
        </p:blipFill>
        <p:spPr>
          <a:xfrm>
            <a:off x="321130" y="5560734"/>
            <a:ext cx="23741740" cy="2594532"/>
          </a:xfrm>
          <a:prstGeom prst="rect">
            <a:avLst/>
          </a:prstGeom>
          <a:ln w="12700">
            <a:miter lim="400000"/>
          </a:ln>
        </p:spPr>
      </p:pic>
      <p:pic>
        <p:nvPicPr>
          <p:cNvPr id="374" name="線 線" descr="線 線"/>
          <p:cNvPicPr>
            <a:picLocks noChangeAspect="0"/>
          </p:cNvPicPr>
          <p:nvPr/>
        </p:nvPicPr>
        <p:blipFill>
          <a:blip r:embed="rId3">
            <a:extLst/>
          </a:blip>
          <a:stretch>
            <a:fillRect/>
          </a:stretch>
        </p:blipFill>
        <p:spPr>
          <a:xfrm>
            <a:off x="213051" y="7901149"/>
            <a:ext cx="12667417" cy="381001"/>
          </a:xfrm>
          <a:prstGeom prst="rect">
            <a:avLst/>
          </a:prstGeom>
        </p:spPr>
      </p:pic>
      <p:pic>
        <p:nvPicPr>
          <p:cNvPr id="376" name="線 線" descr="線 線"/>
          <p:cNvPicPr>
            <a:picLocks noChangeAspect="0"/>
          </p:cNvPicPr>
          <p:nvPr/>
        </p:nvPicPr>
        <p:blipFill>
          <a:blip r:embed="rId4">
            <a:extLst/>
          </a:blip>
          <a:stretch>
            <a:fillRect/>
          </a:stretch>
        </p:blipFill>
        <p:spPr>
          <a:xfrm>
            <a:off x="13244200" y="7901149"/>
            <a:ext cx="10737212" cy="381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74"/>
                                        </p:tgtEl>
                                        <p:attrNameLst>
                                          <p:attrName>style.visibility</p:attrName>
                                        </p:attrNameLst>
                                      </p:cBhvr>
                                      <p:to>
                                        <p:strVal val="visible"/>
                                      </p:to>
                                    </p:set>
                                    <p:animEffect filter="dissolve" transition="in">
                                      <p:cBhvr>
                                        <p:cTn id="7" dur="3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376"/>
                                        </p:tgtEl>
                                        <p:attrNameLst>
                                          <p:attrName>style.visibility</p:attrName>
                                        </p:attrNameLst>
                                      </p:cBhvr>
                                      <p:to>
                                        <p:strVal val="visible"/>
                                      </p:to>
                                    </p:set>
                                    <p:animEffect filter="dissolve" transition="in">
                                      <p:cBhvr>
                                        <p:cTn id="12" dur="3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6" grpId="2"/>
      <p:bldP build="whole" bldLvl="1" animBg="1" rev="0" advAuto="0" spid="374"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実験と分析"/>
          <p:cNvSpPr txBox="1"/>
          <p:nvPr>
            <p:ph type="title"/>
          </p:nvPr>
        </p:nvSpPr>
        <p:spPr>
          <a:prstGeom prst="rect">
            <a:avLst/>
          </a:prstGeom>
        </p:spPr>
        <p:txBody>
          <a:bodyPr/>
          <a:lstStyle/>
          <a:p>
            <a:pPr/>
            <a:r>
              <a:t>実験と分析</a:t>
            </a:r>
          </a:p>
        </p:txBody>
      </p:sp>
      <p:sp>
        <p:nvSpPr>
          <p:cNvPr id="380" name="濡れ性"/>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濡れ性</a:t>
            </a:r>
          </a:p>
        </p:txBody>
      </p:sp>
      <p:sp>
        <p:nvSpPr>
          <p:cNvPr id="38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parameter_wall.png" descr="parameter_wall.png"/>
          <p:cNvPicPr>
            <a:picLocks noChangeAspect="1"/>
          </p:cNvPicPr>
          <p:nvPr/>
        </p:nvPicPr>
        <p:blipFill>
          <a:blip r:embed="rId3">
            <a:extLst/>
          </a:blip>
          <a:stretch>
            <a:fillRect/>
          </a:stretch>
        </p:blipFill>
        <p:spPr>
          <a:xfrm>
            <a:off x="1092631" y="7354148"/>
            <a:ext cx="11670857" cy="5004335"/>
          </a:xfrm>
          <a:prstGeom prst="rect">
            <a:avLst/>
          </a:prstGeom>
          <a:ln w="12700">
            <a:miter lim="400000"/>
          </a:ln>
        </p:spPr>
      </p:pic>
      <p:grpSp>
        <p:nvGrpSpPr>
          <p:cNvPr id="390" name="グループ"/>
          <p:cNvGrpSpPr/>
          <p:nvPr/>
        </p:nvGrpSpPr>
        <p:grpSpPr>
          <a:xfrm>
            <a:off x="10795000" y="758440"/>
            <a:ext cx="12700000" cy="11475979"/>
            <a:chOff x="0" y="0"/>
            <a:chExt cx="12700000" cy="11475977"/>
          </a:xfrm>
        </p:grpSpPr>
        <p:pic>
          <p:nvPicPr>
            <p:cNvPr id="383" name="LJ-Potential_wall_Rt.png" descr="LJ-Potential_wall_Rt.png"/>
            <p:cNvPicPr>
              <a:picLocks noChangeAspect="1"/>
            </p:cNvPicPr>
            <p:nvPr/>
          </p:nvPicPr>
          <p:blipFill>
            <a:blip r:embed="rId4">
              <a:extLst/>
            </a:blip>
            <a:stretch>
              <a:fillRect/>
            </a:stretch>
          </p:blipFill>
          <p:spPr>
            <a:xfrm>
              <a:off x="0" y="0"/>
              <a:ext cx="12700000" cy="8466666"/>
            </a:xfrm>
            <a:prstGeom prst="rect">
              <a:avLst/>
            </a:prstGeom>
            <a:ln w="12700" cap="flat">
              <a:noFill/>
              <a:miter lim="400000"/>
            </a:ln>
            <a:effectLst/>
          </p:spPr>
        </p:pic>
        <p:pic>
          <p:nvPicPr>
            <p:cNvPr id="384" name="rangeRt.png" descr="rangeRt.png"/>
            <p:cNvPicPr>
              <a:picLocks noChangeAspect="1"/>
            </p:cNvPicPr>
            <p:nvPr/>
          </p:nvPicPr>
          <p:blipFill>
            <a:blip r:embed="rId5">
              <a:extLst/>
            </a:blip>
            <a:stretch>
              <a:fillRect/>
            </a:stretch>
          </p:blipFill>
          <p:spPr>
            <a:xfrm>
              <a:off x="3487568" y="10078977"/>
              <a:ext cx="6693959" cy="1397001"/>
            </a:xfrm>
            <a:prstGeom prst="rect">
              <a:avLst/>
            </a:prstGeom>
            <a:ln w="12700" cap="flat">
              <a:noFill/>
              <a:miter lim="400000"/>
            </a:ln>
            <a:effectLst/>
          </p:spPr>
        </p:pic>
        <p:pic>
          <p:nvPicPr>
            <p:cNvPr id="385" name="RtRaJP.png" descr="RtRaJP.png"/>
            <p:cNvPicPr>
              <a:picLocks noChangeAspect="1"/>
            </p:cNvPicPr>
            <p:nvPr/>
          </p:nvPicPr>
          <p:blipFill>
            <a:blip r:embed="rId6">
              <a:extLst/>
            </a:blip>
            <a:srcRect l="0" t="0" r="47857" b="0"/>
            <a:stretch>
              <a:fillRect/>
            </a:stretch>
          </p:blipFill>
          <p:spPr>
            <a:xfrm>
              <a:off x="2311162" y="8381317"/>
              <a:ext cx="6838160" cy="1433163"/>
            </a:xfrm>
            <a:prstGeom prst="rect">
              <a:avLst/>
            </a:prstGeom>
            <a:ln w="12700" cap="flat">
              <a:noFill/>
              <a:miter lim="400000"/>
            </a:ln>
            <a:effectLst/>
          </p:spPr>
        </p:pic>
        <p:pic>
          <p:nvPicPr>
            <p:cNvPr id="386" name="線 線" descr="線 線"/>
            <p:cNvPicPr>
              <a:picLocks noChangeAspect="0"/>
            </p:cNvPicPr>
            <p:nvPr/>
          </p:nvPicPr>
          <p:blipFill>
            <a:blip r:embed="rId7">
              <a:extLst/>
            </a:blip>
            <a:stretch>
              <a:fillRect/>
            </a:stretch>
          </p:blipFill>
          <p:spPr>
            <a:xfrm>
              <a:off x="1962028" y="9627132"/>
              <a:ext cx="7536426" cy="381001"/>
            </a:xfrm>
            <a:prstGeom prst="rect">
              <a:avLst/>
            </a:prstGeom>
            <a:effectLst/>
          </p:spPr>
        </p:pic>
        <p:sp>
          <p:nvSpPr>
            <p:cNvPr id="388" name="角丸四角形"/>
            <p:cNvSpPr/>
            <p:nvPr/>
          </p:nvSpPr>
          <p:spPr>
            <a:xfrm>
              <a:off x="3430751" y="10117077"/>
              <a:ext cx="1620112" cy="1270001"/>
            </a:xfrm>
            <a:prstGeom prst="roundRect">
              <a:avLst>
                <a:gd name="adj" fmla="val 15000"/>
              </a:avLst>
            </a:prstGeom>
            <a:solidFill>
              <a:srgbClr val="57A8F0">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389" name="角丸四角形"/>
            <p:cNvSpPr/>
            <p:nvPr/>
          </p:nvSpPr>
          <p:spPr>
            <a:xfrm>
              <a:off x="8625051" y="10142477"/>
              <a:ext cx="1620112" cy="1270001"/>
            </a:xfrm>
            <a:prstGeom prst="roundRect">
              <a:avLst>
                <a:gd name="adj" fmla="val 15000"/>
              </a:avLst>
            </a:prstGeom>
            <a:solidFill>
              <a:srgbClr val="74B273">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grpSp>
      <p:pic>
        <p:nvPicPr>
          <p:cNvPr id="391" name="線 線" descr="線 線"/>
          <p:cNvPicPr>
            <a:picLocks noChangeAspect="0"/>
          </p:cNvPicPr>
          <p:nvPr/>
        </p:nvPicPr>
        <p:blipFill>
          <a:blip r:embed="rId8">
            <a:extLst/>
          </a:blip>
          <a:stretch>
            <a:fillRect/>
          </a:stretch>
        </p:blipFill>
        <p:spPr>
          <a:xfrm>
            <a:off x="7063794" y="10310521"/>
            <a:ext cx="1701501" cy="381001"/>
          </a:xfrm>
          <a:prstGeom prst="rect">
            <a:avLst/>
          </a:prstGeom>
        </p:spPr>
      </p:pic>
      <p:pic>
        <p:nvPicPr>
          <p:cNvPr id="393" name="線 線" descr="線 線"/>
          <p:cNvPicPr>
            <a:picLocks noChangeAspect="0"/>
          </p:cNvPicPr>
          <p:nvPr/>
        </p:nvPicPr>
        <p:blipFill>
          <a:blip r:embed="rId9">
            <a:extLst/>
          </a:blip>
          <a:stretch>
            <a:fillRect/>
          </a:stretch>
        </p:blipFill>
        <p:spPr>
          <a:xfrm>
            <a:off x="7612657" y="12081264"/>
            <a:ext cx="1701501" cy="381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実験と分析"/>
          <p:cNvSpPr txBox="1"/>
          <p:nvPr>
            <p:ph type="title"/>
          </p:nvPr>
        </p:nvSpPr>
        <p:spPr>
          <a:prstGeom prst="rect">
            <a:avLst/>
          </a:prstGeom>
        </p:spPr>
        <p:txBody>
          <a:bodyPr/>
          <a:lstStyle/>
          <a:p>
            <a:pPr/>
            <a:r>
              <a:t>実験と分析</a:t>
            </a:r>
          </a:p>
        </p:txBody>
      </p:sp>
      <p:sp>
        <p:nvSpPr>
          <p:cNvPr id="399" name="濡れ性"/>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濡れ性</a:t>
            </a:r>
          </a:p>
        </p:txBody>
      </p:sp>
      <p:sp>
        <p:nvSpPr>
          <p:cNvPr id="40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01" name="parameter_wall.png" descr="parameter_wall.png"/>
          <p:cNvPicPr>
            <a:picLocks noChangeAspect="1"/>
          </p:cNvPicPr>
          <p:nvPr/>
        </p:nvPicPr>
        <p:blipFill>
          <a:blip r:embed="rId3">
            <a:extLst/>
          </a:blip>
          <a:stretch>
            <a:fillRect/>
          </a:stretch>
        </p:blipFill>
        <p:spPr>
          <a:xfrm>
            <a:off x="1092631" y="7354148"/>
            <a:ext cx="11670857" cy="5004335"/>
          </a:xfrm>
          <a:prstGeom prst="rect">
            <a:avLst/>
          </a:prstGeom>
          <a:ln w="12700">
            <a:miter lim="400000"/>
          </a:ln>
        </p:spPr>
      </p:pic>
      <p:grpSp>
        <p:nvGrpSpPr>
          <p:cNvPr id="409" name="グループ"/>
          <p:cNvGrpSpPr/>
          <p:nvPr/>
        </p:nvGrpSpPr>
        <p:grpSpPr>
          <a:xfrm>
            <a:off x="10795000" y="758440"/>
            <a:ext cx="12700000" cy="11475979"/>
            <a:chOff x="0" y="0"/>
            <a:chExt cx="12700000" cy="11475977"/>
          </a:xfrm>
        </p:grpSpPr>
        <p:pic>
          <p:nvPicPr>
            <p:cNvPr id="402" name="LJ-Potential_wall_Rt.png" descr="LJ-Potential_wall_Rt.png"/>
            <p:cNvPicPr>
              <a:picLocks noChangeAspect="1"/>
            </p:cNvPicPr>
            <p:nvPr/>
          </p:nvPicPr>
          <p:blipFill>
            <a:blip r:embed="rId4">
              <a:extLst/>
            </a:blip>
            <a:stretch>
              <a:fillRect/>
            </a:stretch>
          </p:blipFill>
          <p:spPr>
            <a:xfrm>
              <a:off x="0" y="0"/>
              <a:ext cx="12700000" cy="8466666"/>
            </a:xfrm>
            <a:prstGeom prst="rect">
              <a:avLst/>
            </a:prstGeom>
            <a:ln w="12700" cap="flat">
              <a:noFill/>
              <a:miter lim="400000"/>
            </a:ln>
            <a:effectLst/>
          </p:spPr>
        </p:pic>
        <p:pic>
          <p:nvPicPr>
            <p:cNvPr id="403" name="rangeRt.png" descr="rangeRt.png"/>
            <p:cNvPicPr>
              <a:picLocks noChangeAspect="1"/>
            </p:cNvPicPr>
            <p:nvPr/>
          </p:nvPicPr>
          <p:blipFill>
            <a:blip r:embed="rId5">
              <a:extLst/>
            </a:blip>
            <a:stretch>
              <a:fillRect/>
            </a:stretch>
          </p:blipFill>
          <p:spPr>
            <a:xfrm>
              <a:off x="3487568" y="10078977"/>
              <a:ext cx="6693959" cy="1397001"/>
            </a:xfrm>
            <a:prstGeom prst="rect">
              <a:avLst/>
            </a:prstGeom>
            <a:ln w="12700" cap="flat">
              <a:noFill/>
              <a:miter lim="400000"/>
            </a:ln>
            <a:effectLst/>
          </p:spPr>
        </p:pic>
        <p:pic>
          <p:nvPicPr>
            <p:cNvPr id="404" name="RtRaJP.png" descr="RtRaJP.png"/>
            <p:cNvPicPr>
              <a:picLocks noChangeAspect="1"/>
            </p:cNvPicPr>
            <p:nvPr/>
          </p:nvPicPr>
          <p:blipFill>
            <a:blip r:embed="rId6">
              <a:extLst/>
            </a:blip>
            <a:srcRect l="0" t="0" r="47857" b="0"/>
            <a:stretch>
              <a:fillRect/>
            </a:stretch>
          </p:blipFill>
          <p:spPr>
            <a:xfrm>
              <a:off x="2311162" y="8381317"/>
              <a:ext cx="6838160" cy="1433163"/>
            </a:xfrm>
            <a:prstGeom prst="rect">
              <a:avLst/>
            </a:prstGeom>
            <a:ln w="12700" cap="flat">
              <a:noFill/>
              <a:miter lim="400000"/>
            </a:ln>
            <a:effectLst/>
          </p:spPr>
        </p:pic>
        <p:pic>
          <p:nvPicPr>
            <p:cNvPr id="405" name="線 線" descr="線 線"/>
            <p:cNvPicPr>
              <a:picLocks noChangeAspect="0"/>
            </p:cNvPicPr>
            <p:nvPr/>
          </p:nvPicPr>
          <p:blipFill>
            <a:blip r:embed="rId7">
              <a:extLst/>
            </a:blip>
            <a:stretch>
              <a:fillRect/>
            </a:stretch>
          </p:blipFill>
          <p:spPr>
            <a:xfrm>
              <a:off x="1962028" y="9627132"/>
              <a:ext cx="7536426" cy="381001"/>
            </a:xfrm>
            <a:prstGeom prst="rect">
              <a:avLst/>
            </a:prstGeom>
            <a:effectLst/>
          </p:spPr>
        </p:pic>
        <p:sp>
          <p:nvSpPr>
            <p:cNvPr id="407" name="角丸四角形"/>
            <p:cNvSpPr/>
            <p:nvPr/>
          </p:nvSpPr>
          <p:spPr>
            <a:xfrm>
              <a:off x="3430751" y="10117077"/>
              <a:ext cx="1620112" cy="1270001"/>
            </a:xfrm>
            <a:prstGeom prst="roundRect">
              <a:avLst>
                <a:gd name="adj" fmla="val 15000"/>
              </a:avLst>
            </a:prstGeom>
            <a:solidFill>
              <a:srgbClr val="57A8F0">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408" name="角丸四角形"/>
            <p:cNvSpPr/>
            <p:nvPr/>
          </p:nvSpPr>
          <p:spPr>
            <a:xfrm>
              <a:off x="8625051" y="10142477"/>
              <a:ext cx="1620112" cy="1270001"/>
            </a:xfrm>
            <a:prstGeom prst="roundRect">
              <a:avLst>
                <a:gd name="adj" fmla="val 15000"/>
              </a:avLst>
            </a:prstGeom>
            <a:solidFill>
              <a:srgbClr val="74B273">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grpSp>
      <p:sp>
        <p:nvSpPr>
          <p:cNvPr id="410" name="線"/>
          <p:cNvSpPr/>
          <p:nvPr/>
        </p:nvSpPr>
        <p:spPr>
          <a:xfrm>
            <a:off x="13175983" y="5982344"/>
            <a:ext cx="698501" cy="1"/>
          </a:xfrm>
          <a:prstGeom prst="line">
            <a:avLst/>
          </a:prstGeom>
          <a:ln w="88900">
            <a:solidFill>
              <a:srgbClr val="DC9274"/>
            </a:solidFill>
            <a:miter lim="400000"/>
            <a:tailEnd type="triangle"/>
          </a:ln>
        </p:spPr>
        <p:txBody>
          <a:bodyPr lIns="50800" tIns="50800" rIns="50800" bIns="50800" anchor="ctr"/>
          <a:lstStyle/>
          <a:p>
            <a:pPr/>
          </a:p>
        </p:txBody>
      </p:sp>
      <p:pic>
        <p:nvPicPr>
          <p:cNvPr id="411" name="RtRaJP.png" descr="RtRaJP.png"/>
          <p:cNvPicPr>
            <a:picLocks noChangeAspect="1"/>
          </p:cNvPicPr>
          <p:nvPr/>
        </p:nvPicPr>
        <p:blipFill>
          <a:blip r:embed="rId6">
            <a:extLst/>
          </a:blip>
          <a:srcRect l="0" t="0" r="87564" b="0"/>
          <a:stretch>
            <a:fillRect/>
          </a:stretch>
        </p:blipFill>
        <p:spPr>
          <a:xfrm>
            <a:off x="13044419" y="4569299"/>
            <a:ext cx="961560" cy="844971"/>
          </a:xfrm>
          <a:prstGeom prst="rect">
            <a:avLst/>
          </a:prstGeom>
          <a:ln w="12700">
            <a:miter lim="400000"/>
          </a:ln>
        </p:spPr>
      </p:pic>
      <p:sp>
        <p:nvSpPr>
          <p:cNvPr id="412" name="角丸四角形"/>
          <p:cNvSpPr/>
          <p:nvPr/>
        </p:nvSpPr>
        <p:spPr>
          <a:xfrm>
            <a:off x="12817615" y="4556133"/>
            <a:ext cx="1270001" cy="871280"/>
          </a:xfrm>
          <a:prstGeom prst="roundRect">
            <a:avLst>
              <a:gd name="adj" fmla="val 21864"/>
            </a:avLst>
          </a:prstGeom>
          <a:ln w="63500">
            <a:solidFill>
              <a:srgbClr val="DC9274"/>
            </a:solidFill>
            <a:miter lim="400000"/>
          </a:ln>
        </p:spPr>
        <p:txBody>
          <a:bodyPr lIns="50800" tIns="50800" rIns="50800" bIns="50800" anchor="ctr"/>
          <a:lstStyle/>
          <a:p>
            <a:pPr defTabSz="825500">
              <a:defRPr sz="3200">
                <a:solidFill>
                  <a:srgbClr val="FFFFFF"/>
                </a:solidFill>
              </a:defRPr>
            </a:pPr>
          </a:p>
        </p:txBody>
      </p:sp>
      <p:pic>
        <p:nvPicPr>
          <p:cNvPr id="413" name="線 線" descr="線 線"/>
          <p:cNvPicPr>
            <a:picLocks noChangeAspect="0"/>
          </p:cNvPicPr>
          <p:nvPr/>
        </p:nvPicPr>
        <p:blipFill>
          <a:blip r:embed="rId8">
            <a:extLst/>
          </a:blip>
          <a:stretch>
            <a:fillRect/>
          </a:stretch>
        </p:blipFill>
        <p:spPr>
          <a:xfrm>
            <a:off x="7063794" y="10310521"/>
            <a:ext cx="1701501" cy="381001"/>
          </a:xfrm>
          <a:prstGeom prst="rect">
            <a:avLst/>
          </a:prstGeom>
        </p:spPr>
      </p:pic>
      <p:pic>
        <p:nvPicPr>
          <p:cNvPr id="415" name="線 線" descr="線 線"/>
          <p:cNvPicPr>
            <a:picLocks noChangeAspect="0"/>
          </p:cNvPicPr>
          <p:nvPr/>
        </p:nvPicPr>
        <p:blipFill>
          <a:blip r:embed="rId9">
            <a:extLst/>
          </a:blip>
          <a:stretch>
            <a:fillRect/>
          </a:stretch>
        </p:blipFill>
        <p:spPr>
          <a:xfrm>
            <a:off x="7612657" y="12081264"/>
            <a:ext cx="1701501" cy="381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0" name="parameter_wall.png" descr="parameter_wall.png"/>
          <p:cNvPicPr>
            <a:picLocks noChangeAspect="1"/>
          </p:cNvPicPr>
          <p:nvPr/>
        </p:nvPicPr>
        <p:blipFill>
          <a:blip r:embed="rId3">
            <a:extLst/>
          </a:blip>
          <a:stretch>
            <a:fillRect/>
          </a:stretch>
        </p:blipFill>
        <p:spPr>
          <a:xfrm>
            <a:off x="1092631" y="7354148"/>
            <a:ext cx="11670857" cy="5004335"/>
          </a:xfrm>
          <a:prstGeom prst="rect">
            <a:avLst/>
          </a:prstGeom>
          <a:ln w="12700">
            <a:miter lim="400000"/>
          </a:ln>
        </p:spPr>
      </p:pic>
      <p:sp>
        <p:nvSpPr>
          <p:cNvPr id="421" name="実験と分析"/>
          <p:cNvSpPr txBox="1"/>
          <p:nvPr>
            <p:ph type="title"/>
          </p:nvPr>
        </p:nvSpPr>
        <p:spPr>
          <a:prstGeom prst="rect">
            <a:avLst/>
          </a:prstGeom>
        </p:spPr>
        <p:txBody>
          <a:bodyPr/>
          <a:lstStyle/>
          <a:p>
            <a:pPr/>
            <a:r>
              <a:t>実験と分析</a:t>
            </a:r>
          </a:p>
        </p:txBody>
      </p:sp>
      <p:sp>
        <p:nvSpPr>
          <p:cNvPr id="422" name="濡れ性"/>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濡れ性</a:t>
            </a:r>
          </a:p>
        </p:txBody>
      </p:sp>
      <p:sp>
        <p:nvSpPr>
          <p:cNvPr id="42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31" name="グループ"/>
          <p:cNvGrpSpPr/>
          <p:nvPr/>
        </p:nvGrpSpPr>
        <p:grpSpPr>
          <a:xfrm>
            <a:off x="10795000" y="762000"/>
            <a:ext cx="12760260" cy="11376907"/>
            <a:chOff x="0" y="0"/>
            <a:chExt cx="12760259" cy="11376906"/>
          </a:xfrm>
        </p:grpSpPr>
        <p:pic>
          <p:nvPicPr>
            <p:cNvPr id="424" name="LJ-Potential_wall_Ra.png" descr="LJ-Potential_wall_Ra.png"/>
            <p:cNvPicPr>
              <a:picLocks noChangeAspect="1"/>
            </p:cNvPicPr>
            <p:nvPr/>
          </p:nvPicPr>
          <p:blipFill>
            <a:blip r:embed="rId4">
              <a:extLst/>
            </a:blip>
            <a:stretch>
              <a:fillRect/>
            </a:stretch>
          </p:blipFill>
          <p:spPr>
            <a:xfrm>
              <a:off x="0" y="0"/>
              <a:ext cx="12700000" cy="8466667"/>
            </a:xfrm>
            <a:prstGeom prst="rect">
              <a:avLst/>
            </a:prstGeom>
            <a:ln w="12700" cap="flat">
              <a:noFill/>
              <a:miter lim="400000"/>
            </a:ln>
            <a:effectLst/>
          </p:spPr>
        </p:pic>
        <p:pic>
          <p:nvPicPr>
            <p:cNvPr id="425" name="rangeRa.png" descr="rangeRa.png"/>
            <p:cNvPicPr>
              <a:picLocks noChangeAspect="1"/>
            </p:cNvPicPr>
            <p:nvPr/>
          </p:nvPicPr>
          <p:blipFill>
            <a:blip r:embed="rId5">
              <a:extLst/>
            </a:blip>
            <a:stretch>
              <a:fillRect/>
            </a:stretch>
          </p:blipFill>
          <p:spPr>
            <a:xfrm>
              <a:off x="3372760" y="10106906"/>
              <a:ext cx="9380177" cy="1270001"/>
            </a:xfrm>
            <a:prstGeom prst="rect">
              <a:avLst/>
            </a:prstGeom>
            <a:ln w="12700" cap="flat">
              <a:noFill/>
              <a:miter lim="400000"/>
            </a:ln>
            <a:effectLst/>
          </p:spPr>
        </p:pic>
        <p:pic>
          <p:nvPicPr>
            <p:cNvPr id="426" name="RtRaJP.png" descr="RtRaJP.png"/>
            <p:cNvPicPr>
              <a:picLocks noChangeAspect="1"/>
            </p:cNvPicPr>
            <p:nvPr/>
          </p:nvPicPr>
          <p:blipFill>
            <a:blip r:embed="rId6">
              <a:extLst/>
            </a:blip>
            <a:srcRect l="55103" t="0" r="0" b="0"/>
            <a:stretch>
              <a:fillRect/>
            </a:stretch>
          </p:blipFill>
          <p:spPr>
            <a:xfrm>
              <a:off x="2672577" y="8377757"/>
              <a:ext cx="5887885" cy="1433164"/>
            </a:xfrm>
            <a:prstGeom prst="rect">
              <a:avLst/>
            </a:prstGeom>
            <a:ln w="12700" cap="flat">
              <a:noFill/>
              <a:miter lim="400000"/>
            </a:ln>
            <a:effectLst/>
          </p:spPr>
        </p:pic>
        <p:pic>
          <p:nvPicPr>
            <p:cNvPr id="427" name="線 線" descr="線 線"/>
            <p:cNvPicPr>
              <a:picLocks noChangeAspect="0"/>
            </p:cNvPicPr>
            <p:nvPr/>
          </p:nvPicPr>
          <p:blipFill>
            <a:blip r:embed="rId7">
              <a:extLst/>
            </a:blip>
            <a:stretch>
              <a:fillRect/>
            </a:stretch>
          </p:blipFill>
          <p:spPr>
            <a:xfrm>
              <a:off x="2255840" y="9618067"/>
              <a:ext cx="6721514" cy="381001"/>
            </a:xfrm>
            <a:prstGeom prst="rect">
              <a:avLst/>
            </a:prstGeom>
            <a:effectLst/>
          </p:spPr>
        </p:pic>
        <p:sp>
          <p:nvSpPr>
            <p:cNvPr id="429" name="角丸四角形"/>
            <p:cNvSpPr/>
            <p:nvPr/>
          </p:nvSpPr>
          <p:spPr>
            <a:xfrm>
              <a:off x="3278351" y="10106906"/>
              <a:ext cx="1620112" cy="1270001"/>
            </a:xfrm>
            <a:prstGeom prst="roundRect">
              <a:avLst>
                <a:gd name="adj" fmla="val 15000"/>
              </a:avLst>
            </a:prstGeom>
            <a:solidFill>
              <a:srgbClr val="57A8F0">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430" name="角丸四角形"/>
            <p:cNvSpPr/>
            <p:nvPr/>
          </p:nvSpPr>
          <p:spPr>
            <a:xfrm>
              <a:off x="8447251" y="10106906"/>
              <a:ext cx="4313009" cy="1270001"/>
            </a:xfrm>
            <a:prstGeom prst="roundRect">
              <a:avLst>
                <a:gd name="adj" fmla="val 15000"/>
              </a:avLst>
            </a:prstGeom>
            <a:solidFill>
              <a:srgbClr val="74B273">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grpSp>
      <p:pic>
        <p:nvPicPr>
          <p:cNvPr id="432" name="線 線" descr="線 線"/>
          <p:cNvPicPr>
            <a:picLocks noChangeAspect="0"/>
          </p:cNvPicPr>
          <p:nvPr/>
        </p:nvPicPr>
        <p:blipFill>
          <a:blip r:embed="rId8">
            <a:extLst/>
          </a:blip>
          <a:stretch>
            <a:fillRect/>
          </a:stretch>
        </p:blipFill>
        <p:spPr>
          <a:xfrm>
            <a:off x="7063794" y="10310521"/>
            <a:ext cx="1701501" cy="381001"/>
          </a:xfrm>
          <a:prstGeom prst="rect">
            <a:avLst/>
          </a:prstGeom>
        </p:spPr>
      </p:pic>
      <p:pic>
        <p:nvPicPr>
          <p:cNvPr id="434" name="線 線" descr="線 線"/>
          <p:cNvPicPr>
            <a:picLocks noChangeAspect="0"/>
          </p:cNvPicPr>
          <p:nvPr/>
        </p:nvPicPr>
        <p:blipFill>
          <a:blip r:embed="rId9">
            <a:extLst/>
          </a:blip>
          <a:stretch>
            <a:fillRect/>
          </a:stretch>
        </p:blipFill>
        <p:spPr>
          <a:xfrm>
            <a:off x="7612657" y="12081264"/>
            <a:ext cx="1701501" cy="381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9" name="parameter_wall.png" descr="parameter_wall.png"/>
          <p:cNvPicPr>
            <a:picLocks noChangeAspect="1"/>
          </p:cNvPicPr>
          <p:nvPr/>
        </p:nvPicPr>
        <p:blipFill>
          <a:blip r:embed="rId3">
            <a:extLst/>
          </a:blip>
          <a:stretch>
            <a:fillRect/>
          </a:stretch>
        </p:blipFill>
        <p:spPr>
          <a:xfrm>
            <a:off x="1092631" y="7354148"/>
            <a:ext cx="11670857" cy="5004335"/>
          </a:xfrm>
          <a:prstGeom prst="rect">
            <a:avLst/>
          </a:prstGeom>
          <a:ln w="12700">
            <a:miter lim="400000"/>
          </a:ln>
        </p:spPr>
      </p:pic>
      <p:sp>
        <p:nvSpPr>
          <p:cNvPr id="440" name="実験と分析"/>
          <p:cNvSpPr txBox="1"/>
          <p:nvPr>
            <p:ph type="title"/>
          </p:nvPr>
        </p:nvSpPr>
        <p:spPr>
          <a:prstGeom prst="rect">
            <a:avLst/>
          </a:prstGeom>
        </p:spPr>
        <p:txBody>
          <a:bodyPr/>
          <a:lstStyle/>
          <a:p>
            <a:pPr/>
            <a:r>
              <a:t>実験と分析</a:t>
            </a:r>
          </a:p>
        </p:txBody>
      </p:sp>
      <p:sp>
        <p:nvSpPr>
          <p:cNvPr id="441" name="濡れ性"/>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濡れ性</a:t>
            </a:r>
          </a:p>
        </p:txBody>
      </p:sp>
      <p:sp>
        <p:nvSpPr>
          <p:cNvPr id="44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50" name="グループ"/>
          <p:cNvGrpSpPr/>
          <p:nvPr/>
        </p:nvGrpSpPr>
        <p:grpSpPr>
          <a:xfrm>
            <a:off x="10795000" y="762000"/>
            <a:ext cx="12760260" cy="11376907"/>
            <a:chOff x="0" y="0"/>
            <a:chExt cx="12760259" cy="11376906"/>
          </a:xfrm>
        </p:grpSpPr>
        <p:pic>
          <p:nvPicPr>
            <p:cNvPr id="443" name="LJ-Potential_wall_Ra.png" descr="LJ-Potential_wall_Ra.png"/>
            <p:cNvPicPr>
              <a:picLocks noChangeAspect="1"/>
            </p:cNvPicPr>
            <p:nvPr/>
          </p:nvPicPr>
          <p:blipFill>
            <a:blip r:embed="rId4">
              <a:extLst/>
            </a:blip>
            <a:stretch>
              <a:fillRect/>
            </a:stretch>
          </p:blipFill>
          <p:spPr>
            <a:xfrm>
              <a:off x="0" y="0"/>
              <a:ext cx="12700000" cy="8466667"/>
            </a:xfrm>
            <a:prstGeom prst="rect">
              <a:avLst/>
            </a:prstGeom>
            <a:ln w="12700" cap="flat">
              <a:noFill/>
              <a:miter lim="400000"/>
            </a:ln>
            <a:effectLst/>
          </p:spPr>
        </p:pic>
        <p:pic>
          <p:nvPicPr>
            <p:cNvPr id="444" name="rangeRa.png" descr="rangeRa.png"/>
            <p:cNvPicPr>
              <a:picLocks noChangeAspect="1"/>
            </p:cNvPicPr>
            <p:nvPr/>
          </p:nvPicPr>
          <p:blipFill>
            <a:blip r:embed="rId5">
              <a:extLst/>
            </a:blip>
            <a:stretch>
              <a:fillRect/>
            </a:stretch>
          </p:blipFill>
          <p:spPr>
            <a:xfrm>
              <a:off x="3372760" y="10106906"/>
              <a:ext cx="9380177" cy="1270001"/>
            </a:xfrm>
            <a:prstGeom prst="rect">
              <a:avLst/>
            </a:prstGeom>
            <a:ln w="12700" cap="flat">
              <a:noFill/>
              <a:miter lim="400000"/>
            </a:ln>
            <a:effectLst/>
          </p:spPr>
        </p:pic>
        <p:pic>
          <p:nvPicPr>
            <p:cNvPr id="445" name="RtRaJP.png" descr="RtRaJP.png"/>
            <p:cNvPicPr>
              <a:picLocks noChangeAspect="1"/>
            </p:cNvPicPr>
            <p:nvPr/>
          </p:nvPicPr>
          <p:blipFill>
            <a:blip r:embed="rId6">
              <a:extLst/>
            </a:blip>
            <a:srcRect l="55103" t="0" r="0" b="0"/>
            <a:stretch>
              <a:fillRect/>
            </a:stretch>
          </p:blipFill>
          <p:spPr>
            <a:xfrm>
              <a:off x="2672577" y="8377757"/>
              <a:ext cx="5887885" cy="1433164"/>
            </a:xfrm>
            <a:prstGeom prst="rect">
              <a:avLst/>
            </a:prstGeom>
            <a:ln w="12700" cap="flat">
              <a:noFill/>
              <a:miter lim="400000"/>
            </a:ln>
            <a:effectLst/>
          </p:spPr>
        </p:pic>
        <p:pic>
          <p:nvPicPr>
            <p:cNvPr id="446" name="線 線" descr="線 線"/>
            <p:cNvPicPr>
              <a:picLocks noChangeAspect="0"/>
            </p:cNvPicPr>
            <p:nvPr/>
          </p:nvPicPr>
          <p:blipFill>
            <a:blip r:embed="rId7">
              <a:extLst/>
            </a:blip>
            <a:stretch>
              <a:fillRect/>
            </a:stretch>
          </p:blipFill>
          <p:spPr>
            <a:xfrm>
              <a:off x="2255840" y="9618067"/>
              <a:ext cx="6721514" cy="381001"/>
            </a:xfrm>
            <a:prstGeom prst="rect">
              <a:avLst/>
            </a:prstGeom>
            <a:effectLst/>
          </p:spPr>
        </p:pic>
        <p:sp>
          <p:nvSpPr>
            <p:cNvPr id="448" name="角丸四角形"/>
            <p:cNvSpPr/>
            <p:nvPr/>
          </p:nvSpPr>
          <p:spPr>
            <a:xfrm>
              <a:off x="3278351" y="10106906"/>
              <a:ext cx="1620112" cy="1270001"/>
            </a:xfrm>
            <a:prstGeom prst="roundRect">
              <a:avLst>
                <a:gd name="adj" fmla="val 15000"/>
              </a:avLst>
            </a:prstGeom>
            <a:solidFill>
              <a:srgbClr val="57A8F0">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449" name="角丸四角形"/>
            <p:cNvSpPr/>
            <p:nvPr/>
          </p:nvSpPr>
          <p:spPr>
            <a:xfrm>
              <a:off x="8447251" y="10106906"/>
              <a:ext cx="4313009" cy="1270001"/>
            </a:xfrm>
            <a:prstGeom prst="roundRect">
              <a:avLst>
                <a:gd name="adj" fmla="val 15000"/>
              </a:avLst>
            </a:prstGeom>
            <a:solidFill>
              <a:srgbClr val="74B273">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grpSp>
      <p:sp>
        <p:nvSpPr>
          <p:cNvPr id="451" name="線"/>
          <p:cNvSpPr/>
          <p:nvPr/>
        </p:nvSpPr>
        <p:spPr>
          <a:xfrm>
            <a:off x="16155299" y="5982344"/>
            <a:ext cx="2449969" cy="1"/>
          </a:xfrm>
          <a:prstGeom prst="line">
            <a:avLst/>
          </a:prstGeom>
          <a:ln w="88900">
            <a:solidFill>
              <a:srgbClr val="DC9274"/>
            </a:solidFill>
            <a:miter lim="400000"/>
            <a:tailEnd type="triangle"/>
          </a:ln>
        </p:spPr>
        <p:txBody>
          <a:bodyPr lIns="50800" tIns="50800" rIns="50800" bIns="50800" anchor="ctr"/>
          <a:lstStyle/>
          <a:p>
            <a:pPr/>
          </a:p>
        </p:txBody>
      </p:sp>
      <p:pic>
        <p:nvPicPr>
          <p:cNvPr id="452" name="RtRaJP.png" descr="RtRaJP.png"/>
          <p:cNvPicPr>
            <a:picLocks noChangeAspect="1"/>
          </p:cNvPicPr>
          <p:nvPr/>
        </p:nvPicPr>
        <p:blipFill>
          <a:blip r:embed="rId6">
            <a:extLst/>
          </a:blip>
          <a:srcRect l="55103" t="0" r="33528" b="0"/>
          <a:stretch>
            <a:fillRect/>
          </a:stretch>
        </p:blipFill>
        <p:spPr>
          <a:xfrm>
            <a:off x="16856255" y="4546070"/>
            <a:ext cx="934601" cy="898493"/>
          </a:xfrm>
          <a:prstGeom prst="rect">
            <a:avLst/>
          </a:prstGeom>
          <a:ln w="12700">
            <a:miter lim="400000"/>
          </a:ln>
        </p:spPr>
      </p:pic>
      <p:sp>
        <p:nvSpPr>
          <p:cNvPr id="453" name="角丸四角形"/>
          <p:cNvSpPr/>
          <p:nvPr/>
        </p:nvSpPr>
        <p:spPr>
          <a:xfrm>
            <a:off x="16688575" y="4559694"/>
            <a:ext cx="1270001" cy="871279"/>
          </a:xfrm>
          <a:prstGeom prst="roundRect">
            <a:avLst>
              <a:gd name="adj" fmla="val 21864"/>
            </a:avLst>
          </a:prstGeom>
          <a:ln w="63500">
            <a:solidFill>
              <a:srgbClr val="DC9274"/>
            </a:solidFill>
            <a:miter lim="400000"/>
          </a:ln>
        </p:spPr>
        <p:txBody>
          <a:bodyPr lIns="50800" tIns="50800" rIns="50800" bIns="50800" anchor="ctr"/>
          <a:lstStyle/>
          <a:p>
            <a:pPr defTabSz="825500">
              <a:defRPr sz="3200">
                <a:solidFill>
                  <a:srgbClr val="FFFFFF"/>
                </a:solidFill>
              </a:defRPr>
            </a:pPr>
          </a:p>
        </p:txBody>
      </p:sp>
      <p:pic>
        <p:nvPicPr>
          <p:cNvPr id="454" name="線 線" descr="線 線"/>
          <p:cNvPicPr>
            <a:picLocks noChangeAspect="0"/>
          </p:cNvPicPr>
          <p:nvPr/>
        </p:nvPicPr>
        <p:blipFill>
          <a:blip r:embed="rId8">
            <a:extLst/>
          </a:blip>
          <a:stretch>
            <a:fillRect/>
          </a:stretch>
        </p:blipFill>
        <p:spPr>
          <a:xfrm>
            <a:off x="7063794" y="10310521"/>
            <a:ext cx="1701501" cy="381001"/>
          </a:xfrm>
          <a:prstGeom prst="rect">
            <a:avLst/>
          </a:prstGeom>
        </p:spPr>
      </p:pic>
      <p:pic>
        <p:nvPicPr>
          <p:cNvPr id="456" name="線 線" descr="線 線"/>
          <p:cNvPicPr>
            <a:picLocks noChangeAspect="0"/>
          </p:cNvPicPr>
          <p:nvPr/>
        </p:nvPicPr>
        <p:blipFill>
          <a:blip r:embed="rId9">
            <a:extLst/>
          </a:blip>
          <a:stretch>
            <a:fillRect/>
          </a:stretch>
        </p:blipFill>
        <p:spPr>
          <a:xfrm>
            <a:off x="7612657" y="12081264"/>
            <a:ext cx="1701501" cy="381001"/>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1" name="parameter_wall.png" descr="parameter_wall.png"/>
          <p:cNvPicPr>
            <a:picLocks noChangeAspect="1"/>
          </p:cNvPicPr>
          <p:nvPr/>
        </p:nvPicPr>
        <p:blipFill>
          <a:blip r:embed="rId3">
            <a:extLst/>
          </a:blip>
          <a:stretch>
            <a:fillRect/>
          </a:stretch>
        </p:blipFill>
        <p:spPr>
          <a:xfrm>
            <a:off x="1092631" y="7354148"/>
            <a:ext cx="11670857" cy="5004335"/>
          </a:xfrm>
          <a:prstGeom prst="rect">
            <a:avLst/>
          </a:prstGeom>
          <a:ln w="12700">
            <a:miter lim="400000"/>
          </a:ln>
        </p:spPr>
      </p:pic>
      <p:pic>
        <p:nvPicPr>
          <p:cNvPr id="462" name="線 線" descr="線 線"/>
          <p:cNvPicPr>
            <a:picLocks noChangeAspect="0"/>
          </p:cNvPicPr>
          <p:nvPr/>
        </p:nvPicPr>
        <p:blipFill>
          <a:blip r:embed="rId4">
            <a:extLst/>
          </a:blip>
          <a:stretch>
            <a:fillRect/>
          </a:stretch>
        </p:blipFill>
        <p:spPr>
          <a:xfrm>
            <a:off x="7063794" y="10310521"/>
            <a:ext cx="1701501" cy="381001"/>
          </a:xfrm>
          <a:prstGeom prst="rect">
            <a:avLst/>
          </a:prstGeom>
        </p:spPr>
      </p:pic>
      <p:pic>
        <p:nvPicPr>
          <p:cNvPr id="464" name="線 線" descr="線 線"/>
          <p:cNvPicPr>
            <a:picLocks noChangeAspect="0"/>
          </p:cNvPicPr>
          <p:nvPr/>
        </p:nvPicPr>
        <p:blipFill>
          <a:blip r:embed="rId5">
            <a:extLst/>
          </a:blip>
          <a:stretch>
            <a:fillRect/>
          </a:stretch>
        </p:blipFill>
        <p:spPr>
          <a:xfrm>
            <a:off x="7612657" y="12081264"/>
            <a:ext cx="1701501" cy="381001"/>
          </a:xfrm>
          <a:prstGeom prst="rect">
            <a:avLst/>
          </a:prstGeom>
        </p:spPr>
      </p:pic>
      <p:sp>
        <p:nvSpPr>
          <p:cNvPr id="466" name="濡れ性"/>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濡れ性</a:t>
            </a:r>
          </a:p>
        </p:txBody>
      </p:sp>
      <p:sp>
        <p:nvSpPr>
          <p:cNvPr id="46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75" name="グループ"/>
          <p:cNvGrpSpPr/>
          <p:nvPr/>
        </p:nvGrpSpPr>
        <p:grpSpPr>
          <a:xfrm>
            <a:off x="15015029" y="514258"/>
            <a:ext cx="8890001" cy="7926227"/>
            <a:chOff x="0" y="0"/>
            <a:chExt cx="8890000" cy="7926226"/>
          </a:xfrm>
        </p:grpSpPr>
        <p:pic>
          <p:nvPicPr>
            <p:cNvPr id="468" name="LJ-Potential_wall_Ra.png" descr="LJ-Potential_wall_Ra.png"/>
            <p:cNvPicPr>
              <a:picLocks noChangeAspect="1"/>
            </p:cNvPicPr>
            <p:nvPr/>
          </p:nvPicPr>
          <p:blipFill>
            <a:blip r:embed="rId6">
              <a:extLst/>
            </a:blip>
            <a:stretch>
              <a:fillRect/>
            </a:stretch>
          </p:blipFill>
          <p:spPr>
            <a:xfrm>
              <a:off x="0" y="0"/>
              <a:ext cx="8848019" cy="5898680"/>
            </a:xfrm>
            <a:prstGeom prst="rect">
              <a:avLst/>
            </a:prstGeom>
            <a:ln w="12700" cap="flat">
              <a:noFill/>
              <a:miter lim="400000"/>
            </a:ln>
            <a:effectLst/>
          </p:spPr>
        </p:pic>
        <p:pic>
          <p:nvPicPr>
            <p:cNvPr id="469" name="rangeRa.png" descr="rangeRa.png"/>
            <p:cNvPicPr>
              <a:picLocks noChangeAspect="1"/>
            </p:cNvPicPr>
            <p:nvPr/>
          </p:nvPicPr>
          <p:blipFill>
            <a:blip r:embed="rId7">
              <a:extLst/>
            </a:blip>
            <a:stretch>
              <a:fillRect/>
            </a:stretch>
          </p:blipFill>
          <p:spPr>
            <a:xfrm>
              <a:off x="2349782" y="7041424"/>
              <a:ext cx="6535117" cy="884803"/>
            </a:xfrm>
            <a:prstGeom prst="rect">
              <a:avLst/>
            </a:prstGeom>
            <a:ln w="12700" cap="flat">
              <a:noFill/>
              <a:miter lim="400000"/>
            </a:ln>
            <a:effectLst/>
          </p:spPr>
        </p:pic>
        <p:pic>
          <p:nvPicPr>
            <p:cNvPr id="470" name="RtRaJP.png" descr="RtRaJP.png"/>
            <p:cNvPicPr>
              <a:picLocks noChangeAspect="1"/>
            </p:cNvPicPr>
            <p:nvPr/>
          </p:nvPicPr>
          <p:blipFill>
            <a:blip r:embed="rId8">
              <a:extLst/>
            </a:blip>
            <a:srcRect l="55103" t="0" r="0" b="0"/>
            <a:stretch>
              <a:fillRect/>
            </a:stretch>
          </p:blipFill>
          <p:spPr>
            <a:xfrm>
              <a:off x="1861969" y="5836736"/>
              <a:ext cx="4102057" cy="998477"/>
            </a:xfrm>
            <a:prstGeom prst="rect">
              <a:avLst/>
            </a:prstGeom>
            <a:ln w="12700" cap="flat">
              <a:noFill/>
              <a:miter lim="400000"/>
            </a:ln>
            <a:effectLst/>
          </p:spPr>
        </p:pic>
        <p:pic>
          <p:nvPicPr>
            <p:cNvPr id="471" name="線 線" descr="線 線"/>
            <p:cNvPicPr>
              <a:picLocks noChangeAspect="0"/>
            </p:cNvPicPr>
            <p:nvPr/>
          </p:nvPicPr>
          <p:blipFill>
            <a:blip r:embed="rId9">
              <a:extLst/>
            </a:blip>
            <a:stretch>
              <a:fillRect/>
            </a:stretch>
          </p:blipFill>
          <p:spPr>
            <a:xfrm>
              <a:off x="1513851" y="6643073"/>
              <a:ext cx="4798400" cy="381001"/>
            </a:xfrm>
            <a:prstGeom prst="rect">
              <a:avLst/>
            </a:prstGeom>
            <a:effectLst/>
          </p:spPr>
        </p:pic>
        <p:sp>
          <p:nvSpPr>
            <p:cNvPr id="473" name="角丸四角形"/>
            <p:cNvSpPr/>
            <p:nvPr/>
          </p:nvSpPr>
          <p:spPr>
            <a:xfrm>
              <a:off x="2284009" y="7041424"/>
              <a:ext cx="1128723" cy="884803"/>
            </a:xfrm>
            <a:prstGeom prst="roundRect">
              <a:avLst>
                <a:gd name="adj" fmla="val 15000"/>
              </a:avLst>
            </a:prstGeom>
            <a:solidFill>
              <a:srgbClr val="57A8F0">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474" name="角丸四角形"/>
            <p:cNvSpPr/>
            <p:nvPr/>
          </p:nvSpPr>
          <p:spPr>
            <a:xfrm>
              <a:off x="5885152" y="7041424"/>
              <a:ext cx="3004848" cy="884803"/>
            </a:xfrm>
            <a:prstGeom prst="roundRect">
              <a:avLst>
                <a:gd name="adj" fmla="val 15000"/>
              </a:avLst>
            </a:prstGeom>
            <a:solidFill>
              <a:srgbClr val="74B273">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grpSp>
      <p:grpSp>
        <p:nvGrpSpPr>
          <p:cNvPr id="483" name="グループ"/>
          <p:cNvGrpSpPr/>
          <p:nvPr/>
        </p:nvGrpSpPr>
        <p:grpSpPr>
          <a:xfrm>
            <a:off x="6099067" y="460779"/>
            <a:ext cx="8890001" cy="8033185"/>
            <a:chOff x="0" y="0"/>
            <a:chExt cx="8890000" cy="8033184"/>
          </a:xfrm>
        </p:grpSpPr>
        <p:pic>
          <p:nvPicPr>
            <p:cNvPr id="476" name="LJ-Potential_wall_Rt.png" descr="LJ-Potential_wall_Rt.png"/>
            <p:cNvPicPr>
              <a:picLocks noChangeAspect="1"/>
            </p:cNvPicPr>
            <p:nvPr/>
          </p:nvPicPr>
          <p:blipFill>
            <a:blip r:embed="rId10">
              <a:extLst/>
            </a:blip>
            <a:stretch>
              <a:fillRect/>
            </a:stretch>
          </p:blipFill>
          <p:spPr>
            <a:xfrm>
              <a:off x="0" y="0"/>
              <a:ext cx="8890000" cy="5926666"/>
            </a:xfrm>
            <a:prstGeom prst="rect">
              <a:avLst/>
            </a:prstGeom>
            <a:ln w="12700" cap="flat">
              <a:noFill/>
              <a:miter lim="400000"/>
            </a:ln>
            <a:effectLst/>
          </p:spPr>
        </p:pic>
        <p:pic>
          <p:nvPicPr>
            <p:cNvPr id="477" name="rangeRt.png" descr="rangeRt.png"/>
            <p:cNvPicPr>
              <a:picLocks noChangeAspect="1"/>
            </p:cNvPicPr>
            <p:nvPr/>
          </p:nvPicPr>
          <p:blipFill>
            <a:blip r:embed="rId11">
              <a:extLst/>
            </a:blip>
            <a:stretch>
              <a:fillRect/>
            </a:stretch>
          </p:blipFill>
          <p:spPr>
            <a:xfrm>
              <a:off x="2441297" y="7055284"/>
              <a:ext cx="4685772" cy="977901"/>
            </a:xfrm>
            <a:prstGeom prst="rect">
              <a:avLst/>
            </a:prstGeom>
            <a:ln w="12700" cap="flat">
              <a:noFill/>
              <a:miter lim="400000"/>
            </a:ln>
            <a:effectLst/>
          </p:spPr>
        </p:pic>
        <p:pic>
          <p:nvPicPr>
            <p:cNvPr id="478" name="RtRaJP.png" descr="RtRaJP.png"/>
            <p:cNvPicPr>
              <a:picLocks noChangeAspect="1"/>
            </p:cNvPicPr>
            <p:nvPr/>
          </p:nvPicPr>
          <p:blipFill>
            <a:blip r:embed="rId8">
              <a:extLst/>
            </a:blip>
            <a:srcRect l="0" t="0" r="47857" b="0"/>
            <a:stretch>
              <a:fillRect/>
            </a:stretch>
          </p:blipFill>
          <p:spPr>
            <a:xfrm>
              <a:off x="1617813" y="5866921"/>
              <a:ext cx="4786712" cy="1003215"/>
            </a:xfrm>
            <a:prstGeom prst="rect">
              <a:avLst/>
            </a:prstGeom>
            <a:ln w="12700" cap="flat">
              <a:noFill/>
              <a:miter lim="400000"/>
            </a:ln>
            <a:effectLst/>
          </p:spPr>
        </p:pic>
        <p:pic>
          <p:nvPicPr>
            <p:cNvPr id="479" name="線 線" descr="線 線"/>
            <p:cNvPicPr>
              <a:picLocks noChangeAspect="0"/>
            </p:cNvPicPr>
            <p:nvPr/>
          </p:nvPicPr>
          <p:blipFill>
            <a:blip r:embed="rId12">
              <a:extLst/>
            </a:blip>
            <a:stretch>
              <a:fillRect/>
            </a:stretch>
          </p:blipFill>
          <p:spPr>
            <a:xfrm>
              <a:off x="1316269" y="6681842"/>
              <a:ext cx="5389799" cy="381001"/>
            </a:xfrm>
            <a:prstGeom prst="rect">
              <a:avLst/>
            </a:prstGeom>
            <a:effectLst/>
          </p:spPr>
        </p:pic>
        <p:sp>
          <p:nvSpPr>
            <p:cNvPr id="481" name="角丸四角形"/>
            <p:cNvSpPr/>
            <p:nvPr/>
          </p:nvSpPr>
          <p:spPr>
            <a:xfrm>
              <a:off x="2401526" y="7081954"/>
              <a:ext cx="1134078" cy="889001"/>
            </a:xfrm>
            <a:prstGeom prst="roundRect">
              <a:avLst>
                <a:gd name="adj" fmla="val 15000"/>
              </a:avLst>
            </a:prstGeom>
            <a:solidFill>
              <a:srgbClr val="57A8F0">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sp>
          <p:nvSpPr>
            <p:cNvPr id="482" name="角丸四角形"/>
            <p:cNvSpPr/>
            <p:nvPr/>
          </p:nvSpPr>
          <p:spPr>
            <a:xfrm>
              <a:off x="6037536" y="7099734"/>
              <a:ext cx="1134078" cy="889001"/>
            </a:xfrm>
            <a:prstGeom prst="roundRect">
              <a:avLst>
                <a:gd name="adj" fmla="val 15000"/>
              </a:avLst>
            </a:prstGeom>
            <a:solidFill>
              <a:srgbClr val="74B273">
                <a:alpha val="20000"/>
              </a:srgbClr>
            </a:solidFill>
            <a:ln w="12700" cap="flat">
              <a:noFill/>
              <a:miter lim="400000"/>
            </a:ln>
            <a:effectLst/>
          </p:spPr>
          <p:txBody>
            <a:bodyPr wrap="square" lIns="50800" tIns="50800" rIns="50800" bIns="50800" numCol="1" anchor="ctr">
              <a:noAutofit/>
            </a:bodyPr>
            <a:lstStyle/>
            <a:p>
              <a:pPr defTabSz="825500">
                <a:defRPr sz="3200">
                  <a:solidFill>
                    <a:srgbClr val="FFFFFF"/>
                  </a:solidFill>
                </a:defRPr>
              </a:pPr>
            </a:p>
          </p:txBody>
        </p:sp>
      </p:grpSp>
      <p:sp>
        <p:nvSpPr>
          <p:cNvPr id="484" name="実験と分析"/>
          <p:cNvSpPr txBox="1"/>
          <p:nvPr>
            <p:ph type="title"/>
          </p:nvPr>
        </p:nvSpPr>
        <p:spPr>
          <a:prstGeom prst="rect">
            <a:avLst/>
          </a:prstGeom>
        </p:spPr>
        <p:txBody>
          <a:bodyPr/>
          <a:lstStyle/>
          <a:p>
            <a:pPr/>
            <a:r>
              <a:t>実験と分析</a:t>
            </a: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bg>
      <p:bgPr>
        <a:gradFill flip="none" rotWithShape="1">
          <a:gsLst>
            <a:gs pos="0">
              <a:schemeClr val="accent1">
                <a:lumOff val="16847"/>
              </a:schemeClr>
            </a:gs>
            <a:gs pos="100000">
              <a:schemeClr val="accent1">
                <a:lumOff val="-13575"/>
              </a:schemeClr>
            </a:gs>
          </a:gsLst>
          <a:lin ang="5400000" scaled="0"/>
        </a:gradFill>
      </p:bgPr>
    </p:bg>
    <p:spTree>
      <p:nvGrpSpPr>
        <p:cNvPr id="1" name=""/>
        <p:cNvGrpSpPr/>
        <p:nvPr/>
      </p:nvGrpSpPr>
      <p:grpSpPr>
        <a:xfrm>
          <a:off x="0" y="0"/>
          <a:ext cx="0" cy="0"/>
          <a:chOff x="0" y="0"/>
          <a:chExt cx="0" cy="0"/>
        </a:xfrm>
      </p:grpSpPr>
      <p:sp>
        <p:nvSpPr>
          <p:cNvPr id="488" name="ここまで5分"/>
          <p:cNvSpPr txBox="1"/>
          <p:nvPr>
            <p:ph type="title"/>
          </p:nvPr>
        </p:nvSpPr>
        <p:spPr>
          <a:prstGeom prst="rect">
            <a:avLst/>
          </a:prstGeom>
        </p:spPr>
        <p:txBody>
          <a:bodyPr/>
          <a:lstStyle>
            <a:lvl1pPr algn="ctr" defTabSz="999718">
              <a:defRPr spc="-102" sz="10250"/>
            </a:lvl1pPr>
          </a:lstStyle>
          <a:p>
            <a:pPr/>
            <a:r>
              <a:t>ここまで5分</a:t>
            </a:r>
          </a:p>
        </p:txBody>
      </p:sp>
      <p:sp>
        <p:nvSpPr>
          <p:cNvPr id="489" name="スライドのサブタイトル"/>
          <p:cNvSpPr txBox="1"/>
          <p:nvPr>
            <p:ph type="body" idx="21"/>
          </p:nvPr>
        </p:nvSpPr>
        <p:spPr>
          <a:prstGeom prst="rect">
            <a:avLst/>
          </a:prstGeom>
        </p:spPr>
        <p:txBody>
          <a:bodyPr/>
          <a:lstStyle/>
          <a:p>
            <a:pPr/>
          </a:p>
        </p:txBody>
      </p:sp>
      <p:sp>
        <p:nvSpPr>
          <p:cNvPr id="490" name="スライドの箇条書きテキスト"/>
          <p:cNvSpPr txBox="1"/>
          <p:nvPr>
            <p:ph type="body" idx="1"/>
          </p:nvPr>
        </p:nvSpPr>
        <p:spPr>
          <a:prstGeom prst="rect">
            <a:avLst/>
          </a:prstGeom>
        </p:spPr>
        <p:txBody>
          <a:bodyPr/>
          <a:lstStyle/>
          <a:p>
            <a:pPr/>
          </a:p>
        </p:txBody>
      </p:sp>
      <p:sp>
        <p:nvSpPr>
          <p:cNvPr id="49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実験と分析"/>
          <p:cNvSpPr txBox="1"/>
          <p:nvPr>
            <p:ph type="title"/>
          </p:nvPr>
        </p:nvSpPr>
        <p:spPr>
          <a:prstGeom prst="rect">
            <a:avLst/>
          </a:prstGeom>
        </p:spPr>
        <p:txBody>
          <a:bodyPr/>
          <a:lstStyle/>
          <a:p>
            <a:pPr/>
            <a:r>
              <a:t>実験と分析</a:t>
            </a:r>
          </a:p>
        </p:txBody>
      </p:sp>
      <p:sp>
        <p:nvSpPr>
          <p:cNvPr id="494" name="濡れ性"/>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濡れ性</a:t>
            </a:r>
          </a:p>
        </p:txBody>
      </p:sp>
      <p:pic>
        <p:nvPicPr>
          <p:cNvPr id="495" name="2023-12-28T12:38:52.986_map_10times_chi1.265_Ay50_rho0.4_T0.43_dT0.04_Rd0.0_Rt0.5_Ra1.877538_g0.0003999718779659611_run4.0e8.mp4" descr="2023-12-28T12:38:52.986_map_10times_chi1.265_Ay50_rho0.4_T0.43_dT0.04_Rd0.0_Rt0.5_Ra1.877538_g0.0003999718779659611_run4.0e8.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1538194" y="1079500"/>
            <a:ext cx="11556646" cy="11556646"/>
          </a:xfrm>
          <a:prstGeom prst="rect">
            <a:avLst/>
          </a:prstGeom>
          <a:ln w="12700">
            <a:miter lim="400000"/>
          </a:ln>
        </p:spPr>
      </p:pic>
      <p:sp>
        <p:nvSpPr>
          <p:cNvPr id="496"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7" name="Rt0.5Ra1.8775.png" descr="Rt0.5Ra1.8775.png"/>
          <p:cNvPicPr>
            <a:picLocks noChangeAspect="1"/>
          </p:cNvPicPr>
          <p:nvPr/>
        </p:nvPicPr>
        <p:blipFill>
          <a:blip r:embed="rId6">
            <a:extLst/>
          </a:blip>
          <a:stretch>
            <a:fillRect/>
          </a:stretch>
        </p:blipFill>
        <p:spPr>
          <a:xfrm>
            <a:off x="12649327" y="10200723"/>
            <a:ext cx="9334380" cy="1401479"/>
          </a:xfrm>
          <a:prstGeom prst="rect">
            <a:avLst/>
          </a:prstGeom>
          <a:ln w="12700">
            <a:miter lim="400000"/>
          </a:ln>
        </p:spPr>
      </p:pic>
      <p:pic>
        <p:nvPicPr>
          <p:cNvPr id="498" name="RtRaJP.png" descr="RtRaJP.png"/>
          <p:cNvPicPr>
            <a:picLocks noChangeAspect="1"/>
          </p:cNvPicPr>
          <p:nvPr/>
        </p:nvPicPr>
        <p:blipFill>
          <a:blip r:embed="rId7">
            <a:extLst/>
          </a:blip>
          <a:stretch>
            <a:fillRect/>
          </a:stretch>
        </p:blipFill>
        <p:spPr>
          <a:xfrm>
            <a:off x="9059929" y="987363"/>
            <a:ext cx="14800651" cy="1617437"/>
          </a:xfrm>
          <a:prstGeom prst="rect">
            <a:avLst/>
          </a:prstGeom>
          <a:ln w="12700">
            <a:miter lim="400000"/>
          </a:ln>
        </p:spPr>
      </p:pic>
      <p:grpSp>
        <p:nvGrpSpPr>
          <p:cNvPr id="503" name="グループ"/>
          <p:cNvGrpSpPr/>
          <p:nvPr/>
        </p:nvGrpSpPr>
        <p:grpSpPr>
          <a:xfrm>
            <a:off x="8779580" y="2632075"/>
            <a:ext cx="15361349" cy="381000"/>
            <a:chOff x="-190500" y="-190500"/>
            <a:chExt cx="15361347" cy="381000"/>
          </a:xfrm>
        </p:grpSpPr>
        <p:pic>
          <p:nvPicPr>
            <p:cNvPr id="499" name="線 線" descr="線 線"/>
            <p:cNvPicPr>
              <a:picLocks noChangeAspect="0"/>
            </p:cNvPicPr>
            <p:nvPr/>
          </p:nvPicPr>
          <p:blipFill>
            <a:blip r:embed="rId8">
              <a:extLst/>
            </a:blip>
            <a:stretch>
              <a:fillRect/>
            </a:stretch>
          </p:blipFill>
          <p:spPr>
            <a:xfrm>
              <a:off x="-190500" y="-190500"/>
              <a:ext cx="8270058" cy="381000"/>
            </a:xfrm>
            <a:prstGeom prst="rect">
              <a:avLst/>
            </a:prstGeom>
            <a:effectLst/>
          </p:spPr>
        </p:pic>
        <p:pic>
          <p:nvPicPr>
            <p:cNvPr id="501" name="線 線" descr="線 線"/>
            <p:cNvPicPr>
              <a:picLocks noChangeAspect="0"/>
            </p:cNvPicPr>
            <p:nvPr/>
          </p:nvPicPr>
          <p:blipFill>
            <a:blip r:embed="rId9">
              <a:extLst/>
            </a:blip>
            <a:stretch>
              <a:fillRect/>
            </a:stretch>
          </p:blipFill>
          <p:spPr>
            <a:xfrm>
              <a:off x="8140166" y="-190500"/>
              <a:ext cx="7030682" cy="381000"/>
            </a:xfrm>
            <a:prstGeom prst="rect">
              <a:avLst/>
            </a:prstGeom>
            <a:effectLst/>
          </p:spPr>
        </p:pic>
      </p:grpSp>
      <p:sp>
        <p:nvSpPr>
          <p:cNvPr id="504" name="角丸四角形"/>
          <p:cNvSpPr/>
          <p:nvPr/>
        </p:nvSpPr>
        <p:spPr>
          <a:xfrm>
            <a:off x="1386606" y="5574621"/>
            <a:ext cx="11109287" cy="4094292"/>
          </a:xfrm>
          <a:prstGeom prst="roundRect">
            <a:avLst>
              <a:gd name="adj" fmla="val 17169"/>
            </a:avLst>
          </a:prstGeom>
          <a:ln w="63500">
            <a:solidFill>
              <a:srgbClr val="000000"/>
            </a:solidFill>
            <a:miter lim="400000"/>
          </a:ln>
        </p:spPr>
        <p:txBody>
          <a:bodyPr lIns="50800" tIns="50800" rIns="50800" bIns="50800" anchor="ctr"/>
          <a:lstStyle/>
          <a:p>
            <a:pPr defTabSz="825500">
              <a:defRPr sz="3200">
                <a:solidFill>
                  <a:srgbClr val="FFFFFF"/>
                </a:solidFill>
              </a:defRPr>
            </a:pPr>
          </a:p>
        </p:txBody>
      </p:sp>
      <p:pic>
        <p:nvPicPr>
          <p:cNvPr id="505" name="parameter2.png" descr="parameter2.png"/>
          <p:cNvPicPr>
            <a:picLocks noChangeAspect="1"/>
          </p:cNvPicPr>
          <p:nvPr/>
        </p:nvPicPr>
        <p:blipFill>
          <a:blip r:embed="rId10">
            <a:extLst/>
          </a:blip>
          <a:stretch>
            <a:fillRect/>
          </a:stretch>
        </p:blipFill>
        <p:spPr>
          <a:xfrm>
            <a:off x="6810107" y="6240038"/>
            <a:ext cx="5519697" cy="2763457"/>
          </a:xfrm>
          <a:prstGeom prst="rect">
            <a:avLst/>
          </a:prstGeom>
          <a:ln w="12700">
            <a:miter lim="400000"/>
          </a:ln>
        </p:spPr>
      </p:pic>
      <p:pic>
        <p:nvPicPr>
          <p:cNvPr id="506" name="parameter1.png" descr="parameter1.png"/>
          <p:cNvPicPr>
            <a:picLocks noChangeAspect="1"/>
          </p:cNvPicPr>
          <p:nvPr/>
        </p:nvPicPr>
        <p:blipFill>
          <a:blip r:embed="rId11">
            <a:extLst/>
          </a:blip>
          <a:stretch>
            <a:fillRect/>
          </a:stretch>
        </p:blipFill>
        <p:spPr>
          <a:xfrm>
            <a:off x="1906367" y="6302494"/>
            <a:ext cx="4503813" cy="2638545"/>
          </a:xfrm>
          <a:prstGeom prst="rect">
            <a:avLst/>
          </a:prstGeom>
          <a:ln w="12700">
            <a:miter lim="400000"/>
          </a:ln>
        </p:spPr>
      </p:pic>
      <p:pic>
        <p:nvPicPr>
          <p:cNvPr id="507" name="chi.png" descr="chi.png"/>
          <p:cNvPicPr>
            <a:picLocks noChangeAspect="1"/>
          </p:cNvPicPr>
          <p:nvPr/>
        </p:nvPicPr>
        <p:blipFill>
          <a:blip r:embed="rId12">
            <a:extLst/>
          </a:blip>
          <a:stretch>
            <a:fillRect/>
          </a:stretch>
        </p:blipFill>
        <p:spPr>
          <a:xfrm>
            <a:off x="1860550" y="10264789"/>
            <a:ext cx="9778434" cy="28239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4699" fill="hold"/>
                                        <p:tgtEl>
                                          <p:spTgt spid="49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495"/>
                </p:tgtEl>
              </p:cMediaNode>
            </p:video>
            <p:seq concurrent="1" prevAc="none" nextAc="seek">
              <p:cTn id="8" evtFilter="cancelBubble" nodeType="interactiveSeq" restart="whenNotActive" fill="hold">
                <p:stCondLst>
                  <p:cond delay="0" evt="onClick">
                    <p:tgtEl>
                      <p:spTgt spid="49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495"/>
                                        </p:tgtEl>
                                      </p:cBhvr>
                                    </p:cmd>
                                  </p:childTnLst>
                                </p:cTn>
                              </p:par>
                            </p:childTnLst>
                          </p:cTn>
                        </p:par>
                      </p:childTnLst>
                    </p:cTn>
                  </p:par>
                </p:childTnLst>
              </p:cTn>
              <p:nextCondLst>
                <p:cond delay="0" evt="onClick">
                  <p:tgtEl>
                    <p:spTgt spid="495"/>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1" name="2023-12-28T12:38:51.436_map_10times_chi1.265_Ay50_rho0.4_T0.43_dT0.04_Rd0.0_Rt0.0_Ra1.877538_g0.0003999718779659611_run4.0e8.mp4" descr="2023-12-28T12:38:51.436_map_10times_chi1.265_Ay50_rho0.4_T0.43_dT0.04_Rd0.0_Rt0.0_Ra1.877538_g0.0003999718779659611_run4.0e8.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855423" y="1041974"/>
            <a:ext cx="11606651" cy="11606652"/>
          </a:xfrm>
          <a:prstGeom prst="rect">
            <a:avLst/>
          </a:prstGeom>
          <a:ln w="12700">
            <a:miter lim="400000"/>
          </a:ln>
        </p:spPr>
      </p:pic>
      <p:sp>
        <p:nvSpPr>
          <p:cNvPr id="512" name="実験と分析"/>
          <p:cNvSpPr txBox="1"/>
          <p:nvPr>
            <p:ph type="title"/>
          </p:nvPr>
        </p:nvSpPr>
        <p:spPr>
          <a:prstGeom prst="rect">
            <a:avLst/>
          </a:prstGeom>
        </p:spPr>
        <p:txBody>
          <a:bodyPr/>
          <a:lstStyle/>
          <a:p>
            <a:pPr/>
            <a:r>
              <a:t>実験と分析</a:t>
            </a:r>
          </a:p>
        </p:txBody>
      </p:sp>
      <p:sp>
        <p:nvSpPr>
          <p:cNvPr id="513" name="濡れ性"/>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濡れ性</a:t>
            </a:r>
          </a:p>
        </p:txBody>
      </p:sp>
      <p:pic>
        <p:nvPicPr>
          <p:cNvPr id="514" name="2023-12-28T12:38:52.986_map_10times_chi1.265_Ay50_rho0.4_T0.43_dT0.04_Rd0.0_Rt0.5_Ra1.877538_g0.0003999718779659611_run4.0e8.mp4" descr="2023-12-28T12:38:52.986_map_10times_chi1.265_Ay50_rho0.4_T0.43_dT0.04_Rd0.0_Rt0.5_Ra1.877538_g0.0003999718779659611_run4.0e8.mp4"/>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1538194" y="1079677"/>
            <a:ext cx="11556646" cy="11556646"/>
          </a:xfrm>
          <a:prstGeom prst="rect">
            <a:avLst/>
          </a:prstGeom>
          <a:ln w="12700">
            <a:miter lim="400000"/>
          </a:ln>
        </p:spPr>
      </p:pic>
      <p:sp>
        <p:nvSpPr>
          <p:cNvPr id="51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6" name="Rt0.5Ra1.8775.png" descr="Rt0.5Ra1.8775.png"/>
          <p:cNvPicPr>
            <a:picLocks noChangeAspect="1"/>
          </p:cNvPicPr>
          <p:nvPr/>
        </p:nvPicPr>
        <p:blipFill>
          <a:blip r:embed="rId9">
            <a:extLst/>
          </a:blip>
          <a:stretch>
            <a:fillRect/>
          </a:stretch>
        </p:blipFill>
        <p:spPr>
          <a:xfrm>
            <a:off x="12649327" y="10200723"/>
            <a:ext cx="9334380" cy="1401479"/>
          </a:xfrm>
          <a:prstGeom prst="rect">
            <a:avLst/>
          </a:prstGeom>
          <a:ln w="12700">
            <a:miter lim="400000"/>
          </a:ln>
        </p:spPr>
      </p:pic>
      <p:sp>
        <p:nvSpPr>
          <p:cNvPr id="517" name="実験と分析"/>
          <p:cNvSpPr txBox="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spc="-170" sz="8500">
                <a:solidFill>
                  <a:srgbClr val="000000"/>
                </a:solidFill>
                <a:latin typeface="+mn-lt"/>
                <a:ea typeface="+mn-ea"/>
                <a:cs typeface="+mn-cs"/>
                <a:sym typeface="ヒラギノ角ゴ ProN W6"/>
              </a:defRPr>
            </a:lvl1pPr>
          </a:lstStyle>
          <a:p>
            <a:pPr/>
            <a:r>
              <a:t>実験と分析</a:t>
            </a:r>
          </a:p>
        </p:txBody>
      </p:sp>
      <p:pic>
        <p:nvPicPr>
          <p:cNvPr id="518" name="RtRaJP.png" descr="RtRaJP.png"/>
          <p:cNvPicPr>
            <a:picLocks noChangeAspect="1"/>
          </p:cNvPicPr>
          <p:nvPr/>
        </p:nvPicPr>
        <p:blipFill>
          <a:blip r:embed="rId10">
            <a:extLst/>
          </a:blip>
          <a:stretch>
            <a:fillRect/>
          </a:stretch>
        </p:blipFill>
        <p:spPr>
          <a:xfrm>
            <a:off x="9059929" y="987363"/>
            <a:ext cx="14800651" cy="1617437"/>
          </a:xfrm>
          <a:prstGeom prst="rect">
            <a:avLst/>
          </a:prstGeom>
          <a:ln w="12700">
            <a:miter lim="400000"/>
          </a:ln>
        </p:spPr>
      </p:pic>
      <p:grpSp>
        <p:nvGrpSpPr>
          <p:cNvPr id="523" name="グループ"/>
          <p:cNvGrpSpPr/>
          <p:nvPr/>
        </p:nvGrpSpPr>
        <p:grpSpPr>
          <a:xfrm>
            <a:off x="8779580" y="2632075"/>
            <a:ext cx="15361349" cy="381000"/>
            <a:chOff x="-190500" y="-190500"/>
            <a:chExt cx="15361347" cy="381000"/>
          </a:xfrm>
        </p:grpSpPr>
        <p:pic>
          <p:nvPicPr>
            <p:cNvPr id="519" name="線 線" descr="線 線"/>
            <p:cNvPicPr>
              <a:picLocks noChangeAspect="0"/>
            </p:cNvPicPr>
            <p:nvPr/>
          </p:nvPicPr>
          <p:blipFill>
            <a:blip r:embed="rId11">
              <a:extLst/>
            </a:blip>
            <a:stretch>
              <a:fillRect/>
            </a:stretch>
          </p:blipFill>
          <p:spPr>
            <a:xfrm>
              <a:off x="-190500" y="-190500"/>
              <a:ext cx="8270058" cy="381000"/>
            </a:xfrm>
            <a:prstGeom prst="rect">
              <a:avLst/>
            </a:prstGeom>
            <a:effectLst/>
          </p:spPr>
        </p:pic>
        <p:pic>
          <p:nvPicPr>
            <p:cNvPr id="521" name="線 線" descr="線 線"/>
            <p:cNvPicPr>
              <a:picLocks noChangeAspect="0"/>
            </p:cNvPicPr>
            <p:nvPr/>
          </p:nvPicPr>
          <p:blipFill>
            <a:blip r:embed="rId12">
              <a:extLst/>
            </a:blip>
            <a:stretch>
              <a:fillRect/>
            </a:stretch>
          </p:blipFill>
          <p:spPr>
            <a:xfrm>
              <a:off x="8140166" y="-190500"/>
              <a:ext cx="7030682" cy="381000"/>
            </a:xfrm>
            <a:prstGeom prst="rect">
              <a:avLst/>
            </a:prstGeom>
            <a:effectLst/>
          </p:spPr>
        </p:pic>
      </p:grpSp>
      <p:pic>
        <p:nvPicPr>
          <p:cNvPr id="524" name="Rt0.0Ra1.8775.png" descr="Rt0.0Ra1.8775.png"/>
          <p:cNvPicPr>
            <a:picLocks noChangeAspect="1"/>
          </p:cNvPicPr>
          <p:nvPr/>
        </p:nvPicPr>
        <p:blipFill>
          <a:blip r:embed="rId13">
            <a:extLst/>
          </a:blip>
          <a:stretch>
            <a:fillRect/>
          </a:stretch>
        </p:blipFill>
        <p:spPr>
          <a:xfrm>
            <a:off x="1978798" y="10212701"/>
            <a:ext cx="9334501" cy="1424390"/>
          </a:xfrm>
          <a:prstGeom prst="rect">
            <a:avLst/>
          </a:prstGeom>
          <a:ln w="12700">
            <a:miter lim="400000"/>
          </a:ln>
        </p:spPr>
      </p:pic>
      <p:sp>
        <p:nvSpPr>
          <p:cNvPr id="525" name="濡れ性"/>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sz="5500">
                <a:solidFill>
                  <a:srgbClr val="000000"/>
                </a:solidFill>
                <a:latin typeface="+mn-lt"/>
                <a:ea typeface="+mn-ea"/>
                <a:cs typeface="+mn-cs"/>
                <a:sym typeface="ヒラギノ角ゴ ProN W6"/>
              </a:defRPr>
            </a:lvl1pPr>
          </a:lstStyle>
          <a:p>
            <a:pPr/>
            <a:r>
              <a:t>濡れ性</a:t>
            </a: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4699" fill="hold"/>
                                        <p:tgtEl>
                                          <p:spTgt spid="514"/>
                                        </p:tgtEl>
                                      </p:cBhvr>
                                    </p:cmd>
                                  </p:childTnLst>
                                </p:cTn>
                              </p:par>
                            </p:childTnLst>
                          </p:cTn>
                        </p:par>
                        <p:par>
                          <p:cTn id="7" fill="hold">
                            <p:stCondLst>
                              <p:cond delay="64699"/>
                            </p:stCondLst>
                            <p:childTnLst>
                              <p:par>
                                <p:cTn id="8" presetClass="mediacall" nodeType="afterEffect" presetSubtype="0" presetID="1" grpId="2" fill="hold">
                                  <p:stCondLst>
                                    <p:cond delay="0"/>
                                  </p:stCondLst>
                                  <p:childTnLst>
                                    <p:cmd type="call" cmd="playFrom(0.0)">
                                      <p:cBhvr>
                                        <p:cTn id="9" dur="64699" fill="hold"/>
                                        <p:tgtEl>
                                          <p:spTgt spid="51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0" fill="hold" display="0">
                  <p:stCondLst>
                    <p:cond delay="indefinite"/>
                  </p:stCondLst>
                </p:cTn>
                <p:tgtEl>
                  <p:spTgt spid="511"/>
                </p:tgtEl>
              </p:cMediaNode>
            </p:video>
            <p:seq concurrent="1" prevAc="none" nextAc="seek">
              <p:cTn id="11" evtFilter="cancelBubble" nodeType="interactiveSeq" restart="whenNotActive" fill="hold">
                <p:stCondLst>
                  <p:cond delay="0" evt="onClick">
                    <p:tgtEl>
                      <p:spTgt spid="511"/>
                    </p:tgtEl>
                  </p:cond>
                </p:stCondLst>
                <p:endSync delay="0" evt="end">
                  <p:rtn val="all"/>
                </p:endSync>
                <p:childTnLst>
                  <p:par>
                    <p:cTn id="12" fill="hold">
                      <p:stCondLst>
                        <p:cond delay="0"/>
                      </p:stCondLst>
                      <p:childTnLst>
                        <p:par>
                          <p:cTn id="13" fill="hold">
                            <p:stCondLst>
                              <p:cond delay="0"/>
                            </p:stCondLst>
                            <p:childTnLst>
                              <p:par>
                                <p:cTn id="14" presetClass="mediacall" nodeType="clickEffect" presetSubtype="0" presetID="2" fill="hold">
                                  <p:stCondLst>
                                    <p:cond delay="0"/>
                                  </p:stCondLst>
                                  <p:childTnLst>
                                    <p:cmd type="call" cmd="togglePause">
                                      <p:cBhvr>
                                        <p:cTn id="15" dur="1" fill="hold"/>
                                        <p:tgtEl>
                                          <p:spTgt spid="511"/>
                                        </p:tgtEl>
                                      </p:cBhvr>
                                    </p:cmd>
                                  </p:childTnLst>
                                </p:cTn>
                              </p:par>
                            </p:childTnLst>
                          </p:cTn>
                        </p:par>
                      </p:childTnLst>
                    </p:cTn>
                  </p:par>
                </p:childTnLst>
              </p:cTn>
              <p:nextCondLst>
                <p:cond delay="0" evt="onClick">
                  <p:tgtEl>
                    <p:spTgt spid="511"/>
                  </p:tgtEl>
                </p:cond>
              </p:nextCondLst>
            </p:seq>
            <p:video fullScrn="0">
              <p:cMediaNode mute="0" showWhenStopped="1" numSld="1" vol="100000">
                <p:cTn id="16" fill="hold" display="0">
                  <p:stCondLst>
                    <p:cond delay="indefinite"/>
                  </p:stCondLst>
                </p:cTn>
                <p:tgtEl>
                  <p:spTgt spid="514"/>
                </p:tgtEl>
              </p:cMediaNode>
            </p:video>
            <p:seq concurrent="1" prevAc="none" nextAc="seek">
              <p:cTn id="17" evtFilter="cancelBubble" nodeType="interactiveSeq" restart="whenNotActive" fill="hold">
                <p:stCondLst>
                  <p:cond delay="0" evt="onClick">
                    <p:tgtEl>
                      <p:spTgt spid="514"/>
                    </p:tgtEl>
                  </p:cond>
                </p:stCondLst>
                <p:endSync delay="0" evt="end">
                  <p:rtn val="all"/>
                </p:endSync>
                <p:childTnLst>
                  <p:par>
                    <p:cTn id="18" fill="hold">
                      <p:stCondLst>
                        <p:cond delay="0"/>
                      </p:stCondLst>
                      <p:childTnLst>
                        <p:par>
                          <p:cTn id="19" fill="hold">
                            <p:stCondLst>
                              <p:cond delay="0"/>
                            </p:stCondLst>
                            <p:childTnLst>
                              <p:par>
                                <p:cTn id="20" presetClass="mediacall" nodeType="clickEffect" presetSubtype="0" presetID="2" fill="hold">
                                  <p:stCondLst>
                                    <p:cond delay="0"/>
                                  </p:stCondLst>
                                  <p:childTnLst>
                                    <p:cmd type="call" cmd="togglePause">
                                      <p:cBhvr>
                                        <p:cTn id="21" dur="1" fill="hold"/>
                                        <p:tgtEl>
                                          <p:spTgt spid="514"/>
                                        </p:tgtEl>
                                      </p:cBhvr>
                                    </p:cmd>
                                  </p:childTnLst>
                                </p:cTn>
                              </p:par>
                            </p:childTnLst>
                          </p:cTn>
                        </p:par>
                      </p:childTnLst>
                    </p:cTn>
                  </p:par>
                </p:childTnLst>
              </p:cTn>
              <p:nextCondLst>
                <p:cond delay="0" evt="onClick">
                  <p:tgtEl>
                    <p:spTgt spid="51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壁の濡れ性が誘起する, 重力と熱流をかけた流体系のダイナミクスの変化"/>
          <p:cNvSpPr txBox="1"/>
          <p:nvPr>
            <p:ph type="title"/>
          </p:nvPr>
        </p:nvSpPr>
        <p:spPr>
          <a:prstGeom prst="rect">
            <a:avLst/>
          </a:prstGeom>
        </p:spPr>
        <p:txBody>
          <a:bodyPr/>
          <a:lstStyle>
            <a:lvl1pPr defTabSz="1536153">
              <a:defRPr spc="-107" sz="5355"/>
            </a:lvl1pPr>
          </a:lstStyle>
          <a:p>
            <a:pPr/>
            <a:r>
              <a:t>壁の濡れ性が誘起する, 重力と熱流をかけた流体系のダイナミクスの変化</a:t>
            </a:r>
          </a:p>
        </p:txBody>
      </p:sp>
      <p:sp>
        <p:nvSpPr>
          <p:cNvPr id="183" name="目次"/>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414236">
              <a:lnSpc>
                <a:spcPct val="80000"/>
              </a:lnSpc>
              <a:defRPr spc="-134" sz="6728"/>
            </a:lvl1pPr>
          </a:lstStyle>
          <a:p>
            <a:pPr/>
            <a:r>
              <a:t>目次</a:t>
            </a:r>
          </a:p>
        </p:txBody>
      </p:sp>
      <p:sp>
        <p:nvSpPr>
          <p:cNvPr id="184" name="背景と先行研究…"/>
          <p:cNvSpPr txBox="1"/>
          <p:nvPr>
            <p:ph type="body" idx="1"/>
          </p:nvPr>
        </p:nvSpPr>
        <p:spPr>
          <a:prstGeom prst="rect">
            <a:avLst/>
          </a:prstGeom>
        </p:spPr>
        <p:txBody>
          <a:bodyPr numCol="2" spcCol="1098550"/>
          <a:lstStyle/>
          <a:p>
            <a:pPr marL="469391" indent="-469391" defTabSz="1877520">
              <a:spcBef>
                <a:spcPts val="3400"/>
              </a:spcBef>
              <a:defRPr sz="3696">
                <a:latin typeface="+mn-lt"/>
                <a:ea typeface="+mn-ea"/>
                <a:cs typeface="+mn-cs"/>
                <a:sym typeface="ヒラギノ角ゴ ProN W6"/>
              </a:defRPr>
            </a:pPr>
            <a:r>
              <a:t>背景と先行研究</a:t>
            </a:r>
          </a:p>
          <a:p>
            <a:pPr marL="469391" indent="-469391" defTabSz="1877520">
              <a:spcBef>
                <a:spcPts val="3400"/>
              </a:spcBef>
              <a:defRPr sz="3696">
                <a:latin typeface="+mn-lt"/>
                <a:ea typeface="+mn-ea"/>
                <a:cs typeface="+mn-cs"/>
                <a:sym typeface="ヒラギノ角ゴ ProN W6"/>
              </a:defRPr>
            </a:pPr>
            <a:r>
              <a:t>系の設定</a:t>
            </a:r>
          </a:p>
          <a:p>
            <a:pPr lvl="1" marL="938783" indent="-469391" defTabSz="1877520">
              <a:spcBef>
                <a:spcPts val="3400"/>
              </a:spcBef>
              <a:defRPr sz="3696"/>
            </a:pPr>
            <a:r>
              <a:t>図解</a:t>
            </a:r>
          </a:p>
          <a:p>
            <a:pPr lvl="1" marL="938783" indent="-469391" defTabSz="1877520">
              <a:spcBef>
                <a:spcPts val="3400"/>
              </a:spcBef>
              <a:defRPr sz="3696"/>
            </a:pPr>
            <a:r>
              <a:t>熱流</a:t>
            </a:r>
          </a:p>
          <a:p>
            <a:pPr lvl="1" marL="938783" indent="-469391" defTabSz="1877520">
              <a:spcBef>
                <a:spcPts val="3400"/>
              </a:spcBef>
              <a:defRPr sz="3696"/>
            </a:pPr>
            <a:r>
              <a:t>粒子-粒子間の相互作用</a:t>
            </a:r>
          </a:p>
          <a:p>
            <a:pPr marL="469391" indent="-469391" defTabSz="1877520">
              <a:spcBef>
                <a:spcPts val="3400"/>
              </a:spcBef>
              <a:defRPr sz="3696">
                <a:latin typeface="+mn-lt"/>
                <a:ea typeface="+mn-ea"/>
                <a:cs typeface="+mn-cs"/>
                <a:sym typeface="ヒラギノ角ゴ ProN W6"/>
              </a:defRPr>
            </a:pPr>
            <a:r>
              <a:t>ハミルトニアン</a:t>
            </a:r>
          </a:p>
          <a:p>
            <a:pPr lvl="1" marL="938783" indent="-469391" defTabSz="1877520">
              <a:spcBef>
                <a:spcPts val="3400"/>
              </a:spcBef>
              <a:defRPr sz="3696"/>
            </a:pPr>
            <a:r>
              <a:t>結論</a:t>
            </a:r>
          </a:p>
          <a:p>
            <a:pPr lvl="1" marL="938783" indent="-469391" defTabSz="1877520">
              <a:spcBef>
                <a:spcPts val="3400"/>
              </a:spcBef>
              <a:defRPr sz="3696"/>
            </a:pPr>
            <a:r>
              <a:t>壁ポテンシャル</a:t>
            </a:r>
          </a:p>
          <a:p>
            <a:pPr marL="469391" indent="-469391" defTabSz="1877520">
              <a:spcBef>
                <a:spcPts val="3400"/>
              </a:spcBef>
              <a:defRPr sz="3696">
                <a:latin typeface="+mn-lt"/>
                <a:ea typeface="+mn-ea"/>
                <a:cs typeface="+mn-cs"/>
                <a:sym typeface="ヒラギノ角ゴ ProN W6"/>
              </a:defRPr>
            </a:pPr>
            <a:r>
              <a:t>実験と分析</a:t>
            </a:r>
          </a:p>
          <a:p>
            <a:pPr lvl="1" marL="938783" indent="-469391" defTabSz="1877520">
              <a:spcBef>
                <a:spcPts val="3400"/>
              </a:spcBef>
              <a:defRPr sz="3696"/>
            </a:pPr>
            <a:r>
              <a:t>濡れ性</a:t>
            </a:r>
          </a:p>
          <a:p>
            <a:pPr lvl="1" marL="938783" indent="-469391" defTabSz="1877520">
              <a:spcBef>
                <a:spcPts val="3400"/>
              </a:spcBef>
              <a:defRPr sz="3696"/>
            </a:pPr>
            <a:r>
              <a:t>パラメータ</a:t>
            </a:r>
          </a:p>
          <a:p>
            <a:pPr lvl="1" marL="938783" indent="-469391" defTabSz="1877520">
              <a:spcBef>
                <a:spcPts val="3400"/>
              </a:spcBef>
              <a:defRPr sz="3696"/>
            </a:pPr>
            <a:r>
              <a:t>重心位置</a:t>
            </a:r>
          </a:p>
          <a:p>
            <a:pPr lvl="1" marL="938783" indent="-469391" defTabSz="1877520">
              <a:spcBef>
                <a:spcPts val="3400"/>
              </a:spcBef>
              <a:defRPr sz="3696"/>
            </a:pPr>
            <a:r>
              <a:t>空間的なばらつき</a:t>
            </a:r>
          </a:p>
          <a:p>
            <a:pPr lvl="1" marL="938783" indent="-469391" defTabSz="1877520">
              <a:spcBef>
                <a:spcPts val="3400"/>
              </a:spcBef>
              <a:defRPr sz="3696"/>
            </a:pPr>
            <a:r>
              <a:t>リミットサイクル</a:t>
            </a:r>
          </a:p>
          <a:p>
            <a:pPr marL="469391" indent="-469391" defTabSz="1877520">
              <a:spcBef>
                <a:spcPts val="3400"/>
              </a:spcBef>
              <a:defRPr sz="3696">
                <a:latin typeface="+mn-lt"/>
                <a:ea typeface="+mn-ea"/>
                <a:cs typeface="+mn-cs"/>
                <a:sym typeface="ヒラギノ角ゴ ProN W6"/>
              </a:defRPr>
            </a:pPr>
            <a:r>
              <a:t>まとめ</a:t>
            </a:r>
          </a:p>
          <a:p>
            <a:pPr marL="469391" indent="-469391" defTabSz="1877520">
              <a:spcBef>
                <a:spcPts val="3400"/>
              </a:spcBef>
              <a:defRPr sz="3696">
                <a:latin typeface="+mn-lt"/>
                <a:ea typeface="+mn-ea"/>
                <a:cs typeface="+mn-cs"/>
                <a:sym typeface="ヒラギノ角ゴ ProN W6"/>
              </a:defRPr>
            </a:pPr>
            <a:r>
              <a:t>今後の展望</a:t>
            </a:r>
          </a:p>
        </p:txBody>
      </p:sp>
      <p:sp>
        <p:nvSpPr>
          <p:cNvPr id="18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9" name="2023-12-28T12:38:51.436_map_10times_chi1.265_Ay50_rho0.4_T0.43_dT0.04_Rd0.0_Rt0.0_Ra1.877538_g0.0003999718779659611_run4.0e8.mp4" descr="2023-12-28T12:38:51.436_map_10times_chi1.265_Ay50_rho0.4_T0.43_dT0.04_Rd0.0_Rt0.0_Ra1.877538_g0.0003999718779659611_run4.0e8.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855423" y="1041974"/>
            <a:ext cx="11606651" cy="11606652"/>
          </a:xfrm>
          <a:prstGeom prst="rect">
            <a:avLst/>
          </a:prstGeom>
          <a:ln w="12700">
            <a:miter lim="400000"/>
          </a:ln>
        </p:spPr>
      </p:pic>
      <p:sp>
        <p:nvSpPr>
          <p:cNvPr id="530" name="実験と分析"/>
          <p:cNvSpPr txBox="1"/>
          <p:nvPr>
            <p:ph type="title"/>
          </p:nvPr>
        </p:nvSpPr>
        <p:spPr>
          <a:prstGeom prst="rect">
            <a:avLst/>
          </a:prstGeom>
        </p:spPr>
        <p:txBody>
          <a:bodyPr/>
          <a:lstStyle/>
          <a:p>
            <a:pPr/>
            <a:r>
              <a:t>実験と分析</a:t>
            </a:r>
          </a:p>
        </p:txBody>
      </p:sp>
      <p:sp>
        <p:nvSpPr>
          <p:cNvPr id="531" name="濡れ性"/>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濡れ性</a:t>
            </a:r>
          </a:p>
        </p:txBody>
      </p:sp>
      <p:pic>
        <p:nvPicPr>
          <p:cNvPr id="532" name="2023-12-28T12:38:52.986_map_10times_chi1.265_Ay50_rho0.4_T0.43_dT0.04_Rd0.0_Rt0.5_Ra1.877538_g0.0003999718779659611_run4.0e8.mp4" descr="2023-12-28T12:38:52.986_map_10times_chi1.265_Ay50_rho0.4_T0.43_dT0.04_Rd0.0_Rt0.5_Ra1.877538_g0.0003999718779659611_run4.0e8.mp4"/>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1538194" y="1079677"/>
            <a:ext cx="11556646" cy="11556646"/>
          </a:xfrm>
          <a:prstGeom prst="rect">
            <a:avLst/>
          </a:prstGeom>
          <a:ln w="12700">
            <a:miter lim="400000"/>
          </a:ln>
        </p:spPr>
      </p:pic>
      <p:sp>
        <p:nvSpPr>
          <p:cNvPr id="53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4" name="Rt0.5Ra1.8775.png" descr="Rt0.5Ra1.8775.png"/>
          <p:cNvPicPr>
            <a:picLocks noChangeAspect="1"/>
          </p:cNvPicPr>
          <p:nvPr/>
        </p:nvPicPr>
        <p:blipFill>
          <a:blip r:embed="rId9">
            <a:extLst/>
          </a:blip>
          <a:stretch>
            <a:fillRect/>
          </a:stretch>
        </p:blipFill>
        <p:spPr>
          <a:xfrm>
            <a:off x="12649327" y="10200723"/>
            <a:ext cx="9334380" cy="1401479"/>
          </a:xfrm>
          <a:prstGeom prst="rect">
            <a:avLst/>
          </a:prstGeom>
          <a:ln w="12700">
            <a:miter lim="400000"/>
          </a:ln>
        </p:spPr>
      </p:pic>
      <p:sp>
        <p:nvSpPr>
          <p:cNvPr id="535" name="実験と分析"/>
          <p:cNvSpPr txBox="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algn="l">
              <a:lnSpc>
                <a:spcPct val="80000"/>
              </a:lnSpc>
              <a:defRPr spc="-170" sz="8500">
                <a:solidFill>
                  <a:srgbClr val="000000"/>
                </a:solidFill>
                <a:latin typeface="+mn-lt"/>
                <a:ea typeface="+mn-ea"/>
                <a:cs typeface="+mn-cs"/>
                <a:sym typeface="ヒラギノ角ゴ ProN W6"/>
              </a:defRPr>
            </a:lvl1pPr>
          </a:lstStyle>
          <a:p>
            <a:pPr/>
            <a:r>
              <a:t>実験と分析</a:t>
            </a:r>
          </a:p>
        </p:txBody>
      </p:sp>
      <p:pic>
        <p:nvPicPr>
          <p:cNvPr id="536" name="RtRaJP.png" descr="RtRaJP.png"/>
          <p:cNvPicPr>
            <a:picLocks noChangeAspect="1"/>
          </p:cNvPicPr>
          <p:nvPr/>
        </p:nvPicPr>
        <p:blipFill>
          <a:blip r:embed="rId10">
            <a:extLst/>
          </a:blip>
          <a:stretch>
            <a:fillRect/>
          </a:stretch>
        </p:blipFill>
        <p:spPr>
          <a:xfrm>
            <a:off x="9059929" y="987363"/>
            <a:ext cx="14800651" cy="1617437"/>
          </a:xfrm>
          <a:prstGeom prst="rect">
            <a:avLst/>
          </a:prstGeom>
          <a:ln w="12700">
            <a:miter lim="400000"/>
          </a:ln>
        </p:spPr>
      </p:pic>
      <p:grpSp>
        <p:nvGrpSpPr>
          <p:cNvPr id="541" name="グループ"/>
          <p:cNvGrpSpPr/>
          <p:nvPr/>
        </p:nvGrpSpPr>
        <p:grpSpPr>
          <a:xfrm>
            <a:off x="8779580" y="2632075"/>
            <a:ext cx="15361349" cy="381000"/>
            <a:chOff x="-190500" y="-190500"/>
            <a:chExt cx="15361347" cy="381000"/>
          </a:xfrm>
        </p:grpSpPr>
        <p:pic>
          <p:nvPicPr>
            <p:cNvPr id="537" name="線 線" descr="線 線"/>
            <p:cNvPicPr>
              <a:picLocks noChangeAspect="0"/>
            </p:cNvPicPr>
            <p:nvPr/>
          </p:nvPicPr>
          <p:blipFill>
            <a:blip r:embed="rId11">
              <a:extLst/>
            </a:blip>
            <a:stretch>
              <a:fillRect/>
            </a:stretch>
          </p:blipFill>
          <p:spPr>
            <a:xfrm>
              <a:off x="-190500" y="-190500"/>
              <a:ext cx="8270058" cy="381000"/>
            </a:xfrm>
            <a:prstGeom prst="rect">
              <a:avLst/>
            </a:prstGeom>
            <a:effectLst/>
          </p:spPr>
        </p:pic>
        <p:pic>
          <p:nvPicPr>
            <p:cNvPr id="539" name="線 線" descr="線 線"/>
            <p:cNvPicPr>
              <a:picLocks noChangeAspect="0"/>
            </p:cNvPicPr>
            <p:nvPr/>
          </p:nvPicPr>
          <p:blipFill>
            <a:blip r:embed="rId12">
              <a:extLst/>
            </a:blip>
            <a:stretch>
              <a:fillRect/>
            </a:stretch>
          </p:blipFill>
          <p:spPr>
            <a:xfrm>
              <a:off x="8140166" y="-190500"/>
              <a:ext cx="7030682" cy="381000"/>
            </a:xfrm>
            <a:prstGeom prst="rect">
              <a:avLst/>
            </a:prstGeom>
            <a:effectLst/>
          </p:spPr>
        </p:pic>
      </p:grpSp>
      <p:pic>
        <p:nvPicPr>
          <p:cNvPr id="542" name="Rt0.0Ra1.8775.png" descr="Rt0.0Ra1.8775.png"/>
          <p:cNvPicPr>
            <a:picLocks noChangeAspect="1"/>
          </p:cNvPicPr>
          <p:nvPr/>
        </p:nvPicPr>
        <p:blipFill>
          <a:blip r:embed="rId13">
            <a:extLst/>
          </a:blip>
          <a:stretch>
            <a:fillRect/>
          </a:stretch>
        </p:blipFill>
        <p:spPr>
          <a:xfrm>
            <a:off x="1978798" y="10212701"/>
            <a:ext cx="9334501" cy="1424390"/>
          </a:xfrm>
          <a:prstGeom prst="rect">
            <a:avLst/>
          </a:prstGeom>
          <a:ln w="12700">
            <a:miter lim="400000"/>
          </a:ln>
        </p:spPr>
      </p:pic>
      <p:sp>
        <p:nvSpPr>
          <p:cNvPr id="543" name="濡れ性"/>
          <p:cNvSpPr txBox="1"/>
          <p:nvPr/>
        </p:nvSpPr>
        <p:spPr>
          <a:xfrm>
            <a:off x="1206500" y="2372962"/>
            <a:ext cx="21971000" cy="93478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sz="5500">
                <a:solidFill>
                  <a:srgbClr val="000000"/>
                </a:solidFill>
                <a:latin typeface="+mn-lt"/>
                <a:ea typeface="+mn-ea"/>
                <a:cs typeface="+mn-cs"/>
                <a:sym typeface="ヒラギノ角ゴ ProN W6"/>
              </a:defRPr>
            </a:lvl1pPr>
          </a:lstStyle>
          <a:p>
            <a:pPr/>
            <a:r>
              <a:t>濡れ性</a:t>
            </a:r>
          </a:p>
        </p:txBody>
      </p:sp>
      <p:sp>
        <p:nvSpPr>
          <p:cNvPr id="544" name="重心位置"/>
          <p:cNvSpPr txBox="1"/>
          <p:nvPr/>
        </p:nvSpPr>
        <p:spPr>
          <a:xfrm>
            <a:off x="400049" y="11228030"/>
            <a:ext cx="7734301" cy="20065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5000">
                <a:solidFill>
                  <a:srgbClr val="000000"/>
                </a:solidFill>
                <a:latin typeface="+mn-lt"/>
                <a:ea typeface="+mn-ea"/>
                <a:cs typeface="+mn-cs"/>
                <a:sym typeface="ヒラギノ角ゴ ProN W6"/>
              </a:defRPr>
            </a:lvl1pPr>
          </a:lstStyle>
          <a:p>
            <a:pPr/>
            <a:r>
              <a:t>重心位置</a:t>
            </a:r>
          </a:p>
        </p:txBody>
      </p:sp>
      <p:sp>
        <p:nvSpPr>
          <p:cNvPr id="545" name="空間的なばらつき"/>
          <p:cNvSpPr txBox="1"/>
          <p:nvPr/>
        </p:nvSpPr>
        <p:spPr>
          <a:xfrm>
            <a:off x="8115447" y="11228030"/>
            <a:ext cx="15354301" cy="200659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5000">
                <a:solidFill>
                  <a:srgbClr val="000000"/>
                </a:solidFill>
                <a:latin typeface="+mn-lt"/>
                <a:ea typeface="+mn-ea"/>
                <a:cs typeface="+mn-cs"/>
                <a:sym typeface="ヒラギノ角ゴ ProN W6"/>
              </a:defRPr>
            </a:lvl1pPr>
          </a:lstStyle>
          <a:p>
            <a:pPr/>
            <a:r>
              <a:t>空間的なばらつき</a:t>
            </a: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64699" fill="hold"/>
                                        <p:tgtEl>
                                          <p:spTgt spid="532"/>
                                        </p:tgtEl>
                                      </p:cBhvr>
                                    </p:cmd>
                                  </p:childTnLst>
                                </p:cTn>
                              </p:par>
                            </p:childTnLst>
                          </p:cTn>
                        </p:par>
                        <p:par>
                          <p:cTn id="7" fill="hold">
                            <p:stCondLst>
                              <p:cond delay="64699"/>
                            </p:stCondLst>
                            <p:childTnLst>
                              <p:par>
                                <p:cTn id="8" presetClass="mediacall" nodeType="afterEffect" presetSubtype="0" presetID="1" grpId="2" fill="hold">
                                  <p:stCondLst>
                                    <p:cond delay="0"/>
                                  </p:stCondLst>
                                  <p:childTnLst>
                                    <p:cmd type="call" cmd="playFrom(0.0)">
                                      <p:cBhvr>
                                        <p:cTn id="9" dur="64699" fill="hold"/>
                                        <p:tgtEl>
                                          <p:spTgt spid="529"/>
                                        </p:tgtEl>
                                      </p:cBhvr>
                                    </p:cmd>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54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5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8" fill="hold" display="0">
                  <p:stCondLst>
                    <p:cond delay="indefinite"/>
                  </p:stCondLst>
                </p:cTn>
                <p:tgtEl>
                  <p:spTgt spid="529"/>
                </p:tgtEl>
              </p:cMediaNode>
            </p:video>
            <p:seq concurrent="1" prevAc="none" nextAc="seek">
              <p:cTn id="19" evtFilter="cancelBubble" nodeType="interactiveSeq" restart="whenNotActive" fill="hold">
                <p:stCondLst>
                  <p:cond delay="0" evt="onClick">
                    <p:tgtEl>
                      <p:spTgt spid="529"/>
                    </p:tgtEl>
                  </p:cond>
                </p:stCondLst>
                <p:endSync delay="0" evt="end">
                  <p:rtn val="all"/>
                </p:endSync>
                <p:childTnLst>
                  <p:par>
                    <p:cTn id="20" fill="hold">
                      <p:stCondLst>
                        <p:cond delay="0"/>
                      </p:stCondLst>
                      <p:childTnLst>
                        <p:par>
                          <p:cTn id="21" fill="hold">
                            <p:stCondLst>
                              <p:cond delay="0"/>
                            </p:stCondLst>
                            <p:childTnLst>
                              <p:par>
                                <p:cTn id="22" presetClass="mediacall" nodeType="clickEffect" presetSubtype="0" presetID="2" fill="hold">
                                  <p:stCondLst>
                                    <p:cond delay="0"/>
                                  </p:stCondLst>
                                  <p:childTnLst>
                                    <p:cmd type="call" cmd="togglePause">
                                      <p:cBhvr>
                                        <p:cTn id="23" dur="1" fill="hold"/>
                                        <p:tgtEl>
                                          <p:spTgt spid="529"/>
                                        </p:tgtEl>
                                      </p:cBhvr>
                                    </p:cmd>
                                  </p:childTnLst>
                                </p:cTn>
                              </p:par>
                            </p:childTnLst>
                          </p:cTn>
                        </p:par>
                      </p:childTnLst>
                    </p:cTn>
                  </p:par>
                </p:childTnLst>
              </p:cTn>
              <p:nextCondLst>
                <p:cond delay="0" evt="onClick">
                  <p:tgtEl>
                    <p:spTgt spid="529"/>
                  </p:tgtEl>
                </p:cond>
              </p:nextCondLst>
            </p:seq>
            <p:video fullScrn="0">
              <p:cMediaNode mute="0" showWhenStopped="1" numSld="1" vol="100000">
                <p:cTn id="24" fill="hold" display="0">
                  <p:stCondLst>
                    <p:cond delay="indefinite"/>
                  </p:stCondLst>
                </p:cTn>
                <p:tgtEl>
                  <p:spTgt spid="532"/>
                </p:tgtEl>
              </p:cMediaNode>
            </p:video>
            <p:seq concurrent="1" prevAc="none" nextAc="seek">
              <p:cTn id="25" evtFilter="cancelBubble" nodeType="interactiveSeq" restart="whenNotActive" fill="hold">
                <p:stCondLst>
                  <p:cond delay="0" evt="onClick">
                    <p:tgtEl>
                      <p:spTgt spid="532"/>
                    </p:tgtEl>
                  </p:cond>
                </p:stCondLst>
                <p:endSync delay="0" evt="end">
                  <p:rtn val="all"/>
                </p:endSync>
                <p:childTnLst>
                  <p:par>
                    <p:cTn id="26" fill="hold">
                      <p:stCondLst>
                        <p:cond delay="0"/>
                      </p:stCondLst>
                      <p:childTnLst>
                        <p:par>
                          <p:cTn id="27" fill="hold">
                            <p:stCondLst>
                              <p:cond delay="0"/>
                            </p:stCondLst>
                            <p:childTnLst>
                              <p:par>
                                <p:cTn id="28" presetClass="mediacall" nodeType="clickEffect" presetSubtype="0" presetID="2" fill="hold">
                                  <p:stCondLst>
                                    <p:cond delay="0"/>
                                  </p:stCondLst>
                                  <p:childTnLst>
                                    <p:cmd type="call" cmd="togglePause">
                                      <p:cBhvr>
                                        <p:cTn id="29" dur="1" fill="hold"/>
                                        <p:tgtEl>
                                          <p:spTgt spid="532"/>
                                        </p:tgtEl>
                                      </p:cBhvr>
                                    </p:cmd>
                                  </p:childTnLst>
                                </p:cTn>
                              </p:par>
                            </p:childTnLst>
                          </p:cTn>
                        </p:par>
                      </p:childTnLst>
                    </p:cTn>
                  </p:par>
                </p:childTnLst>
              </p:cTn>
              <p:nextCondLst>
                <p:cond delay="0" evt="onClick">
                  <p:tgtEl>
                    <p:spTgt spid="532"/>
                  </p:tgtEl>
                </p:cond>
              </p:nextCondLst>
            </p:seq>
          </p:childTnLst>
        </p:cTn>
      </p:par>
    </p:tnLst>
    <p:bldLst>
      <p:bldP build="whole" bldLvl="1" animBg="1" rev="0" advAuto="0" spid="545" grpId="4"/>
      <p:bldP build="whole" bldLvl="1" animBg="1" rev="0" advAuto="0" spid="544" grpId="3"/>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実験と分析"/>
          <p:cNvSpPr txBox="1"/>
          <p:nvPr>
            <p:ph type="title"/>
          </p:nvPr>
        </p:nvSpPr>
        <p:spPr>
          <a:prstGeom prst="rect">
            <a:avLst/>
          </a:prstGeom>
        </p:spPr>
        <p:txBody>
          <a:bodyPr/>
          <a:lstStyle/>
          <a:p>
            <a:pPr/>
            <a:r>
              <a:t>実験と分析</a:t>
            </a:r>
          </a:p>
        </p:txBody>
      </p:sp>
      <p:sp>
        <p:nvSpPr>
          <p:cNvPr id="550" name="重心位置"/>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重心位置</a:t>
            </a:r>
          </a:p>
        </p:txBody>
      </p:sp>
      <p:pic>
        <p:nvPicPr>
          <p:cNvPr id="551" name="2023-12-28T12:38:52.986_map_10times_chi1.265_Ay50_rho0.4_T0.43_dT0.04_Rd0.0_Rt0.5_Ra1.877538_g0.0003999718779659611_run4.0e8.mp4" descr="2023-12-28T12:38:52.986_map_10times_chi1.265_Ay50_rho0.4_T0.43_dT0.04_Rd0.0_Rt0.5_Ra1.877538_g0.0003999718779659611_run4.0e8.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691498" y="3525035"/>
            <a:ext cx="8024075" cy="8024075"/>
          </a:xfrm>
          <a:prstGeom prst="rect">
            <a:avLst/>
          </a:prstGeom>
          <a:ln w="12700">
            <a:miter lim="400000"/>
          </a:ln>
        </p:spPr>
      </p:pic>
      <p:sp>
        <p:nvSpPr>
          <p:cNvPr id="55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53" name="Rt0.5Ra1.8775.png" descr="Rt0.5Ra1.8775.png"/>
          <p:cNvPicPr>
            <a:picLocks noChangeAspect="1"/>
          </p:cNvPicPr>
          <p:nvPr/>
        </p:nvPicPr>
        <p:blipFill>
          <a:blip r:embed="rId6">
            <a:extLst/>
          </a:blip>
          <a:stretch>
            <a:fillRect/>
          </a:stretch>
        </p:blipFill>
        <p:spPr>
          <a:xfrm>
            <a:off x="1549415" y="10620725"/>
            <a:ext cx="9334380" cy="1401480"/>
          </a:xfrm>
          <a:prstGeom prst="rect">
            <a:avLst/>
          </a:prstGeom>
          <a:ln w="12700">
            <a:miter lim="400000"/>
          </a:ln>
        </p:spPr>
      </p:pic>
      <p:pic>
        <p:nvPicPr>
          <p:cNvPr id="554" name="time_Rt0.5_Ra1.8775.png" descr="time_Rt0.5_Ra1.8775.png"/>
          <p:cNvPicPr>
            <a:picLocks noChangeAspect="1"/>
          </p:cNvPicPr>
          <p:nvPr/>
        </p:nvPicPr>
        <p:blipFill>
          <a:blip r:embed="rId7">
            <a:extLst/>
          </a:blip>
          <a:srcRect l="0" t="0" r="0" b="0"/>
          <a:stretch>
            <a:fillRect/>
          </a:stretch>
        </p:blipFill>
        <p:spPr>
          <a:xfrm>
            <a:off x="9271000" y="381000"/>
            <a:ext cx="14478000" cy="9652000"/>
          </a:xfrm>
          <a:prstGeom prst="rect">
            <a:avLst/>
          </a:prstGeom>
          <a:ln w="12700">
            <a:miter lim="400000"/>
          </a:ln>
        </p:spPr>
      </p:pic>
      <p:pic>
        <p:nvPicPr>
          <p:cNvPr id="555" name="RtRaJP.png" descr="RtRaJP.png"/>
          <p:cNvPicPr>
            <a:picLocks noChangeAspect="1"/>
          </p:cNvPicPr>
          <p:nvPr/>
        </p:nvPicPr>
        <p:blipFill>
          <a:blip r:embed="rId8">
            <a:extLst/>
          </a:blip>
          <a:stretch>
            <a:fillRect/>
          </a:stretch>
        </p:blipFill>
        <p:spPr>
          <a:xfrm>
            <a:off x="13265171" y="10821361"/>
            <a:ext cx="9976778" cy="10902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8000" fill="hold"/>
                                        <p:tgtEl>
                                          <p:spTgt spid="55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51"/>
                </p:tgtEl>
              </p:cMediaNode>
            </p:video>
            <p:seq concurrent="1" prevAc="none" nextAc="seek">
              <p:cTn id="8" evtFilter="cancelBubble" nodeType="interactiveSeq" restart="whenNotActive" fill="hold">
                <p:stCondLst>
                  <p:cond delay="0" evt="onClick">
                    <p:tgtEl>
                      <p:spTgt spid="55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51"/>
                                        </p:tgtEl>
                                      </p:cBhvr>
                                    </p:cmd>
                                  </p:childTnLst>
                                </p:cTn>
                              </p:par>
                            </p:childTnLst>
                          </p:cTn>
                        </p:par>
                      </p:childTnLst>
                    </p:cTn>
                  </p:par>
                </p:childTnLst>
              </p:cTn>
              <p:nextCondLst>
                <p:cond delay="0" evt="onClick">
                  <p:tgtEl>
                    <p:spTgt spid="551"/>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実験と分析"/>
          <p:cNvSpPr txBox="1"/>
          <p:nvPr>
            <p:ph type="title"/>
          </p:nvPr>
        </p:nvSpPr>
        <p:spPr>
          <a:prstGeom prst="rect">
            <a:avLst/>
          </a:prstGeom>
        </p:spPr>
        <p:txBody>
          <a:bodyPr/>
          <a:lstStyle/>
          <a:p>
            <a:pPr/>
            <a:r>
              <a:t>実験と分析</a:t>
            </a:r>
          </a:p>
        </p:txBody>
      </p:sp>
      <p:sp>
        <p:nvSpPr>
          <p:cNvPr id="560" name="重心位置"/>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重心位置</a:t>
            </a:r>
          </a:p>
        </p:txBody>
      </p:sp>
      <p:pic>
        <p:nvPicPr>
          <p:cNvPr id="561" name="2023-12-28T12:38:52.986_map_10times_chi1.265_Ay50_rho0.4_T0.43_dT0.04_Rd0.0_Rt0.5_Ra1.877538_g0.0003999718779659611_run4.0e8.mp4" descr="2023-12-28T12:38:52.986_map_10times_chi1.265_Ay50_rho0.4_T0.43_dT0.04_Rd0.0_Rt0.5_Ra1.877538_g0.0003999718779659611_run4.0e8.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691498" y="3525035"/>
            <a:ext cx="8024075" cy="8024075"/>
          </a:xfrm>
          <a:prstGeom prst="rect">
            <a:avLst/>
          </a:prstGeom>
          <a:ln w="12700">
            <a:miter lim="400000"/>
          </a:ln>
        </p:spPr>
      </p:pic>
      <p:sp>
        <p:nvSpPr>
          <p:cNvPr id="56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3" name="Rt0.5Ra1.8775.png" descr="Rt0.5Ra1.8775.png"/>
          <p:cNvPicPr>
            <a:picLocks noChangeAspect="1"/>
          </p:cNvPicPr>
          <p:nvPr/>
        </p:nvPicPr>
        <p:blipFill>
          <a:blip r:embed="rId6">
            <a:extLst/>
          </a:blip>
          <a:stretch>
            <a:fillRect/>
          </a:stretch>
        </p:blipFill>
        <p:spPr>
          <a:xfrm>
            <a:off x="1549415" y="10620725"/>
            <a:ext cx="9334380" cy="1401480"/>
          </a:xfrm>
          <a:prstGeom prst="rect">
            <a:avLst/>
          </a:prstGeom>
          <a:ln w="12700">
            <a:miter lim="400000"/>
          </a:ln>
        </p:spPr>
      </p:pic>
      <p:pic>
        <p:nvPicPr>
          <p:cNvPr id="564" name="time_Rt0.5_Ra1.8775.png" descr="time_Rt0.5_Ra1.8775.png"/>
          <p:cNvPicPr>
            <a:picLocks noChangeAspect="1"/>
          </p:cNvPicPr>
          <p:nvPr/>
        </p:nvPicPr>
        <p:blipFill>
          <a:blip r:embed="rId7">
            <a:extLst/>
          </a:blip>
          <a:srcRect l="0" t="0" r="0" b="0"/>
          <a:stretch>
            <a:fillRect/>
          </a:stretch>
        </p:blipFill>
        <p:spPr>
          <a:xfrm>
            <a:off x="9271000" y="381000"/>
            <a:ext cx="14478000" cy="9652000"/>
          </a:xfrm>
          <a:prstGeom prst="rect">
            <a:avLst/>
          </a:prstGeom>
          <a:ln w="12700">
            <a:miter lim="400000"/>
          </a:ln>
        </p:spPr>
      </p:pic>
      <p:pic>
        <p:nvPicPr>
          <p:cNvPr id="565" name="Yg.png" descr="Yg.png"/>
          <p:cNvPicPr>
            <a:picLocks noChangeAspect="1"/>
          </p:cNvPicPr>
          <p:nvPr/>
        </p:nvPicPr>
        <p:blipFill>
          <a:blip r:embed="rId8">
            <a:extLst/>
          </a:blip>
          <a:srcRect l="0" t="0" r="0" b="0"/>
          <a:stretch>
            <a:fillRect/>
          </a:stretch>
        </p:blipFill>
        <p:spPr>
          <a:xfrm>
            <a:off x="10869861" y="4766469"/>
            <a:ext cx="6603105" cy="3600486"/>
          </a:xfrm>
          <a:prstGeom prst="rect">
            <a:avLst/>
          </a:prstGeom>
          <a:ln w="12700">
            <a:miter lim="400000"/>
          </a:ln>
        </p:spPr>
      </p:pic>
      <p:pic>
        <p:nvPicPr>
          <p:cNvPr id="566" name="RtRaJP.png" descr="RtRaJP.png"/>
          <p:cNvPicPr>
            <a:picLocks noChangeAspect="1"/>
          </p:cNvPicPr>
          <p:nvPr/>
        </p:nvPicPr>
        <p:blipFill>
          <a:blip r:embed="rId9">
            <a:extLst/>
          </a:blip>
          <a:stretch>
            <a:fillRect/>
          </a:stretch>
        </p:blipFill>
        <p:spPr>
          <a:xfrm>
            <a:off x="13265171" y="10821361"/>
            <a:ext cx="9976778" cy="109027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58000" fill="hold"/>
                                        <p:tgtEl>
                                          <p:spTgt spid="56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61"/>
                </p:tgtEl>
              </p:cMediaNode>
            </p:video>
            <p:seq concurrent="1" prevAc="none" nextAc="seek">
              <p:cTn id="8" evtFilter="cancelBubble" nodeType="interactiveSeq" restart="whenNotActive" fill="hold">
                <p:stCondLst>
                  <p:cond delay="0" evt="onClick">
                    <p:tgtEl>
                      <p:spTgt spid="56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61"/>
                                        </p:tgtEl>
                                      </p:cBhvr>
                                    </p:cmd>
                                  </p:childTnLst>
                                </p:cTn>
                              </p:par>
                            </p:childTnLst>
                          </p:cTn>
                        </p:par>
                      </p:childTnLst>
                    </p:cTn>
                  </p:par>
                </p:childTnLst>
              </p:cTn>
              <p:nextCondLst>
                <p:cond delay="0" evt="onClick">
                  <p:tgtEl>
                    <p:spTgt spid="561"/>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実験と分析"/>
          <p:cNvSpPr txBox="1"/>
          <p:nvPr>
            <p:ph type="title"/>
          </p:nvPr>
        </p:nvSpPr>
        <p:spPr>
          <a:prstGeom prst="rect">
            <a:avLst/>
          </a:prstGeom>
        </p:spPr>
        <p:txBody>
          <a:bodyPr/>
          <a:lstStyle/>
          <a:p>
            <a:pPr/>
            <a:r>
              <a:t>実験と分析</a:t>
            </a:r>
          </a:p>
        </p:txBody>
      </p:sp>
      <p:sp>
        <p:nvSpPr>
          <p:cNvPr id="571" name="空間的なばらつ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空間的なばらつき</a:t>
            </a:r>
          </a:p>
        </p:txBody>
      </p:sp>
      <p:sp>
        <p:nvSpPr>
          <p:cNvPr id="57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3"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3">
            <a:extLst/>
          </a:blip>
          <a:stretch>
            <a:fillRect/>
          </a:stretch>
        </p:blipFill>
        <p:spPr>
          <a:xfrm>
            <a:off x="9271000" y="381000"/>
            <a:ext cx="14478000" cy="9652000"/>
          </a:xfrm>
          <a:prstGeom prst="rect">
            <a:avLst/>
          </a:prstGeom>
          <a:ln w="12700">
            <a:miter lim="400000"/>
          </a:ln>
        </p:spPr>
      </p:pic>
      <p:pic>
        <p:nvPicPr>
          <p:cNvPr id="574" name="stdy.png" descr="stdy.png"/>
          <p:cNvPicPr>
            <a:picLocks noChangeAspect="1"/>
          </p:cNvPicPr>
          <p:nvPr/>
        </p:nvPicPr>
        <p:blipFill>
          <a:blip r:embed="rId4">
            <a:extLst/>
          </a:blip>
          <a:stretch>
            <a:fillRect/>
          </a:stretch>
        </p:blipFill>
        <p:spPr>
          <a:xfrm>
            <a:off x="826232" y="9568464"/>
            <a:ext cx="12279326" cy="382118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8" name="実験と分析"/>
          <p:cNvSpPr txBox="1"/>
          <p:nvPr>
            <p:ph type="title"/>
          </p:nvPr>
        </p:nvSpPr>
        <p:spPr>
          <a:prstGeom prst="rect">
            <a:avLst/>
          </a:prstGeom>
        </p:spPr>
        <p:txBody>
          <a:bodyPr/>
          <a:lstStyle/>
          <a:p>
            <a:pPr/>
            <a:r>
              <a:t>実験と分析</a:t>
            </a:r>
          </a:p>
        </p:txBody>
      </p:sp>
      <p:sp>
        <p:nvSpPr>
          <p:cNvPr id="579" name="空間的なばらつ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空間的なばらつき</a:t>
            </a:r>
          </a:p>
        </p:txBody>
      </p:sp>
      <p:sp>
        <p:nvSpPr>
          <p:cNvPr id="58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1"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2">
            <a:extLst/>
          </a:blip>
          <a:stretch>
            <a:fillRect/>
          </a:stretch>
        </p:blipFill>
        <p:spPr>
          <a:xfrm>
            <a:off x="9271000" y="381000"/>
            <a:ext cx="14478000" cy="9652000"/>
          </a:xfrm>
          <a:prstGeom prst="rect">
            <a:avLst/>
          </a:prstGeom>
          <a:ln w="12700">
            <a:miter lim="400000"/>
          </a:ln>
        </p:spPr>
      </p:pic>
      <p:pic>
        <p:nvPicPr>
          <p:cNvPr id="582" name="stdy.png" descr="stdy.png"/>
          <p:cNvPicPr>
            <a:picLocks noChangeAspect="1"/>
          </p:cNvPicPr>
          <p:nvPr/>
        </p:nvPicPr>
        <p:blipFill>
          <a:blip r:embed="rId3">
            <a:extLst/>
          </a:blip>
          <a:stretch>
            <a:fillRect/>
          </a:stretch>
        </p:blipFill>
        <p:spPr>
          <a:xfrm>
            <a:off x="826232" y="9568464"/>
            <a:ext cx="12279326" cy="3821189"/>
          </a:xfrm>
          <a:prstGeom prst="rect">
            <a:avLst/>
          </a:prstGeom>
          <a:ln w="12700">
            <a:miter lim="400000"/>
          </a:ln>
        </p:spPr>
      </p:pic>
      <p:sp>
        <p:nvSpPr>
          <p:cNvPr id="583" name="線"/>
          <p:cNvSpPr/>
          <p:nvPr/>
        </p:nvSpPr>
        <p:spPr>
          <a:xfrm flipV="1">
            <a:off x="12554009" y="1559164"/>
            <a:ext cx="871917" cy="871918"/>
          </a:xfrm>
          <a:prstGeom prst="line">
            <a:avLst/>
          </a:prstGeom>
          <a:ln w="88900">
            <a:solidFill>
              <a:schemeClr val="accent5">
                <a:lumOff val="-29866"/>
              </a:schemeClr>
            </a:solidFill>
            <a:miter lim="400000"/>
          </a:ln>
        </p:spPr>
        <p:txBody>
          <a:bodyPr lIns="50800" tIns="50800" rIns="50800" bIns="50800" anchor="ctr"/>
          <a:lstStyle/>
          <a:p>
            <a:pPr/>
          </a:p>
        </p:txBody>
      </p:sp>
      <p:sp>
        <p:nvSpPr>
          <p:cNvPr id="584" name="線"/>
          <p:cNvSpPr/>
          <p:nvPr/>
        </p:nvSpPr>
        <p:spPr>
          <a:xfrm flipV="1">
            <a:off x="13393667" y="1570329"/>
            <a:ext cx="1252474" cy="1"/>
          </a:xfrm>
          <a:prstGeom prst="line">
            <a:avLst/>
          </a:prstGeom>
          <a:ln w="88900">
            <a:solidFill>
              <a:schemeClr val="accent5">
                <a:lumOff val="-29866"/>
              </a:schemeClr>
            </a:solidFill>
            <a:miter lim="400000"/>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6" name="実験と分析"/>
          <p:cNvSpPr txBox="1"/>
          <p:nvPr>
            <p:ph type="title"/>
          </p:nvPr>
        </p:nvSpPr>
        <p:spPr>
          <a:prstGeom prst="rect">
            <a:avLst/>
          </a:prstGeom>
        </p:spPr>
        <p:txBody>
          <a:bodyPr/>
          <a:lstStyle/>
          <a:p>
            <a:pPr/>
            <a:r>
              <a:t>実験と分析</a:t>
            </a:r>
          </a:p>
        </p:txBody>
      </p:sp>
      <p:sp>
        <p:nvSpPr>
          <p:cNvPr id="587" name="空間的なばらつ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空間的なばらつき</a:t>
            </a:r>
          </a:p>
        </p:txBody>
      </p:sp>
      <p:sp>
        <p:nvSpPr>
          <p:cNvPr id="58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9"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2">
            <a:extLst/>
          </a:blip>
          <a:stretch>
            <a:fillRect/>
          </a:stretch>
        </p:blipFill>
        <p:spPr>
          <a:xfrm>
            <a:off x="9271000" y="381000"/>
            <a:ext cx="14478000" cy="9652000"/>
          </a:xfrm>
          <a:prstGeom prst="rect">
            <a:avLst/>
          </a:prstGeom>
          <a:ln w="12700">
            <a:miter lim="400000"/>
          </a:ln>
        </p:spPr>
      </p:pic>
      <p:pic>
        <p:nvPicPr>
          <p:cNvPr id="590" name="stdy.png" descr="stdy.png"/>
          <p:cNvPicPr>
            <a:picLocks noChangeAspect="1"/>
          </p:cNvPicPr>
          <p:nvPr/>
        </p:nvPicPr>
        <p:blipFill>
          <a:blip r:embed="rId3">
            <a:extLst/>
          </a:blip>
          <a:stretch>
            <a:fillRect/>
          </a:stretch>
        </p:blipFill>
        <p:spPr>
          <a:xfrm>
            <a:off x="826232" y="9568464"/>
            <a:ext cx="12279326" cy="3821189"/>
          </a:xfrm>
          <a:prstGeom prst="rect">
            <a:avLst/>
          </a:prstGeom>
          <a:ln w="12700">
            <a:miter lim="400000"/>
          </a:ln>
        </p:spPr>
      </p:pic>
      <p:pic>
        <p:nvPicPr>
          <p:cNvPr id="591" name="untitled.00001.ppm" descr="untitled.00001.ppm"/>
          <p:cNvPicPr>
            <a:picLocks noChangeAspect="1"/>
          </p:cNvPicPr>
          <p:nvPr/>
        </p:nvPicPr>
        <p:blipFill>
          <a:blip r:embed="rId4">
            <a:extLst/>
          </a:blip>
          <a:stretch>
            <a:fillRect/>
          </a:stretch>
        </p:blipFill>
        <p:spPr>
          <a:xfrm>
            <a:off x="14441377" y="1024453"/>
            <a:ext cx="1885915" cy="3596244"/>
          </a:xfrm>
          <a:prstGeom prst="rect">
            <a:avLst/>
          </a:prstGeom>
          <a:ln w="12700">
            <a:miter lim="400000"/>
          </a:ln>
        </p:spPr>
      </p:pic>
      <p:sp>
        <p:nvSpPr>
          <p:cNvPr id="592" name="線"/>
          <p:cNvSpPr/>
          <p:nvPr/>
        </p:nvSpPr>
        <p:spPr>
          <a:xfrm flipV="1">
            <a:off x="12554009" y="1559164"/>
            <a:ext cx="871917" cy="871918"/>
          </a:xfrm>
          <a:prstGeom prst="line">
            <a:avLst/>
          </a:prstGeom>
          <a:ln w="88900">
            <a:solidFill>
              <a:schemeClr val="accent5">
                <a:lumOff val="-29866"/>
              </a:schemeClr>
            </a:solidFill>
            <a:miter lim="400000"/>
          </a:ln>
        </p:spPr>
        <p:txBody>
          <a:bodyPr lIns="50800" tIns="50800" rIns="50800" bIns="50800" anchor="ctr"/>
          <a:lstStyle/>
          <a:p>
            <a:pPr/>
          </a:p>
        </p:txBody>
      </p:sp>
      <p:sp>
        <p:nvSpPr>
          <p:cNvPr id="593" name="線"/>
          <p:cNvSpPr/>
          <p:nvPr/>
        </p:nvSpPr>
        <p:spPr>
          <a:xfrm flipV="1">
            <a:off x="13393667" y="1570329"/>
            <a:ext cx="1252474" cy="1"/>
          </a:xfrm>
          <a:prstGeom prst="line">
            <a:avLst/>
          </a:prstGeom>
          <a:ln w="88900">
            <a:solidFill>
              <a:schemeClr val="accent5">
                <a:lumOff val="-29866"/>
              </a:schemeClr>
            </a:solidFill>
            <a:miter lim="400000"/>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5" name="実験と分析"/>
          <p:cNvSpPr txBox="1"/>
          <p:nvPr>
            <p:ph type="title"/>
          </p:nvPr>
        </p:nvSpPr>
        <p:spPr>
          <a:prstGeom prst="rect">
            <a:avLst/>
          </a:prstGeom>
        </p:spPr>
        <p:txBody>
          <a:bodyPr/>
          <a:lstStyle/>
          <a:p>
            <a:pPr/>
            <a:r>
              <a:t>実験と分析</a:t>
            </a:r>
          </a:p>
        </p:txBody>
      </p:sp>
      <p:sp>
        <p:nvSpPr>
          <p:cNvPr id="596" name="空間的なばらつ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空間的なばらつき</a:t>
            </a:r>
          </a:p>
        </p:txBody>
      </p:sp>
      <p:sp>
        <p:nvSpPr>
          <p:cNvPr id="59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98"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2">
            <a:extLst/>
          </a:blip>
          <a:stretch>
            <a:fillRect/>
          </a:stretch>
        </p:blipFill>
        <p:spPr>
          <a:xfrm>
            <a:off x="9271000" y="381000"/>
            <a:ext cx="14478000" cy="9652000"/>
          </a:xfrm>
          <a:prstGeom prst="rect">
            <a:avLst/>
          </a:prstGeom>
          <a:ln w="12700">
            <a:miter lim="400000"/>
          </a:ln>
        </p:spPr>
      </p:pic>
      <p:pic>
        <p:nvPicPr>
          <p:cNvPr id="599" name="stdy.png" descr="stdy.png"/>
          <p:cNvPicPr>
            <a:picLocks noChangeAspect="1"/>
          </p:cNvPicPr>
          <p:nvPr/>
        </p:nvPicPr>
        <p:blipFill>
          <a:blip r:embed="rId3">
            <a:extLst/>
          </a:blip>
          <a:stretch>
            <a:fillRect/>
          </a:stretch>
        </p:blipFill>
        <p:spPr>
          <a:xfrm>
            <a:off x="826232" y="9568464"/>
            <a:ext cx="12279326" cy="3821189"/>
          </a:xfrm>
          <a:prstGeom prst="rect">
            <a:avLst/>
          </a:prstGeom>
          <a:ln w="12700">
            <a:miter lim="400000"/>
          </a:ln>
        </p:spPr>
      </p:pic>
      <p:pic>
        <p:nvPicPr>
          <p:cNvPr id="600" name="untitled.00001.ppm" descr="untitled.00001.ppm"/>
          <p:cNvPicPr>
            <a:picLocks noChangeAspect="1"/>
          </p:cNvPicPr>
          <p:nvPr/>
        </p:nvPicPr>
        <p:blipFill>
          <a:blip r:embed="rId4">
            <a:extLst/>
          </a:blip>
          <a:stretch>
            <a:fillRect/>
          </a:stretch>
        </p:blipFill>
        <p:spPr>
          <a:xfrm>
            <a:off x="14441377" y="1024453"/>
            <a:ext cx="1885915" cy="3596244"/>
          </a:xfrm>
          <a:prstGeom prst="rect">
            <a:avLst/>
          </a:prstGeom>
          <a:ln w="12700">
            <a:miter lim="400000"/>
          </a:ln>
        </p:spPr>
      </p:pic>
      <p:sp>
        <p:nvSpPr>
          <p:cNvPr id="601" name="線"/>
          <p:cNvSpPr/>
          <p:nvPr/>
        </p:nvSpPr>
        <p:spPr>
          <a:xfrm flipV="1">
            <a:off x="12554009" y="1559164"/>
            <a:ext cx="871917" cy="871918"/>
          </a:xfrm>
          <a:prstGeom prst="line">
            <a:avLst/>
          </a:prstGeom>
          <a:ln w="88900">
            <a:solidFill>
              <a:schemeClr val="accent5">
                <a:lumOff val="-29866"/>
              </a:schemeClr>
            </a:solidFill>
            <a:miter lim="400000"/>
          </a:ln>
        </p:spPr>
        <p:txBody>
          <a:bodyPr lIns="50800" tIns="50800" rIns="50800" bIns="50800" anchor="ctr"/>
          <a:lstStyle/>
          <a:p>
            <a:pPr/>
          </a:p>
        </p:txBody>
      </p:sp>
      <p:sp>
        <p:nvSpPr>
          <p:cNvPr id="602" name="線"/>
          <p:cNvSpPr/>
          <p:nvPr/>
        </p:nvSpPr>
        <p:spPr>
          <a:xfrm flipV="1">
            <a:off x="13393667" y="1570329"/>
            <a:ext cx="1252474" cy="1"/>
          </a:xfrm>
          <a:prstGeom prst="line">
            <a:avLst/>
          </a:prstGeom>
          <a:ln w="88900">
            <a:solidFill>
              <a:schemeClr val="accent5">
                <a:lumOff val="-29866"/>
              </a:schemeClr>
            </a:solidFill>
            <a:miter lim="400000"/>
          </a:ln>
        </p:spPr>
        <p:txBody>
          <a:bodyPr lIns="50800" tIns="50800" rIns="50800" bIns="50800" anchor="ctr"/>
          <a:lstStyle/>
          <a:p>
            <a:pPr/>
          </a:p>
        </p:txBody>
      </p:sp>
      <p:sp>
        <p:nvSpPr>
          <p:cNvPr id="603" name="線"/>
          <p:cNvSpPr/>
          <p:nvPr/>
        </p:nvSpPr>
        <p:spPr>
          <a:xfrm flipV="1">
            <a:off x="14977662" y="7882100"/>
            <a:ext cx="1252474" cy="1"/>
          </a:xfrm>
          <a:prstGeom prst="line">
            <a:avLst/>
          </a:prstGeom>
          <a:ln w="88900">
            <a:solidFill>
              <a:schemeClr val="accent5">
                <a:lumOff val="-29866"/>
              </a:schemeClr>
            </a:solidFill>
            <a:miter lim="400000"/>
          </a:ln>
        </p:spPr>
        <p:txBody>
          <a:bodyPr lIns="50800" tIns="50800" rIns="50800" bIns="50800" anchor="ctr"/>
          <a:lstStyle/>
          <a:p>
            <a:pPr/>
          </a:p>
        </p:txBody>
      </p:sp>
      <p:sp>
        <p:nvSpPr>
          <p:cNvPr id="604" name="線"/>
          <p:cNvSpPr/>
          <p:nvPr/>
        </p:nvSpPr>
        <p:spPr>
          <a:xfrm>
            <a:off x="13940423" y="7079806"/>
            <a:ext cx="1063728" cy="806601"/>
          </a:xfrm>
          <a:prstGeom prst="line">
            <a:avLst/>
          </a:prstGeom>
          <a:ln w="88900">
            <a:solidFill>
              <a:schemeClr val="accent5">
                <a:lumOff val="-29866"/>
              </a:schemeClr>
            </a:solidFill>
            <a:miter lim="400000"/>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実験と分析"/>
          <p:cNvSpPr txBox="1"/>
          <p:nvPr>
            <p:ph type="title"/>
          </p:nvPr>
        </p:nvSpPr>
        <p:spPr>
          <a:prstGeom prst="rect">
            <a:avLst/>
          </a:prstGeom>
        </p:spPr>
        <p:txBody>
          <a:bodyPr/>
          <a:lstStyle/>
          <a:p>
            <a:pPr/>
            <a:r>
              <a:t>実験と分析</a:t>
            </a:r>
          </a:p>
        </p:txBody>
      </p:sp>
      <p:sp>
        <p:nvSpPr>
          <p:cNvPr id="607" name="空間的なばらつき"/>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空間的なばらつき</a:t>
            </a:r>
          </a:p>
        </p:txBody>
      </p:sp>
      <p:sp>
        <p:nvSpPr>
          <p:cNvPr id="60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09"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2">
            <a:extLst/>
          </a:blip>
          <a:stretch>
            <a:fillRect/>
          </a:stretch>
        </p:blipFill>
        <p:spPr>
          <a:xfrm>
            <a:off x="9271000" y="381000"/>
            <a:ext cx="14478000" cy="9652000"/>
          </a:xfrm>
          <a:prstGeom prst="rect">
            <a:avLst/>
          </a:prstGeom>
          <a:ln w="12700">
            <a:miter lim="400000"/>
          </a:ln>
        </p:spPr>
      </p:pic>
      <p:pic>
        <p:nvPicPr>
          <p:cNvPr id="610" name="stdy.png" descr="stdy.png"/>
          <p:cNvPicPr>
            <a:picLocks noChangeAspect="1"/>
          </p:cNvPicPr>
          <p:nvPr/>
        </p:nvPicPr>
        <p:blipFill>
          <a:blip r:embed="rId3">
            <a:extLst/>
          </a:blip>
          <a:stretch>
            <a:fillRect/>
          </a:stretch>
        </p:blipFill>
        <p:spPr>
          <a:xfrm>
            <a:off x="826232" y="9568464"/>
            <a:ext cx="12279326" cy="3821189"/>
          </a:xfrm>
          <a:prstGeom prst="rect">
            <a:avLst/>
          </a:prstGeom>
          <a:ln w="12700">
            <a:miter lim="400000"/>
          </a:ln>
        </p:spPr>
      </p:pic>
      <p:pic>
        <p:nvPicPr>
          <p:cNvPr id="611" name="untitled.00001.ppm" descr="untitled.00001.ppm"/>
          <p:cNvPicPr>
            <a:picLocks noChangeAspect="1"/>
          </p:cNvPicPr>
          <p:nvPr/>
        </p:nvPicPr>
        <p:blipFill>
          <a:blip r:embed="rId4">
            <a:extLst/>
          </a:blip>
          <a:stretch>
            <a:fillRect/>
          </a:stretch>
        </p:blipFill>
        <p:spPr>
          <a:xfrm>
            <a:off x="14441377" y="1024453"/>
            <a:ext cx="1885915" cy="3596244"/>
          </a:xfrm>
          <a:prstGeom prst="rect">
            <a:avLst/>
          </a:prstGeom>
          <a:ln w="12700">
            <a:miter lim="400000"/>
          </a:ln>
        </p:spPr>
      </p:pic>
      <p:pic>
        <p:nvPicPr>
          <p:cNvPr id="612" name="untitled.00008.ppm" descr="untitled.00008.ppm"/>
          <p:cNvPicPr>
            <a:picLocks noChangeAspect="1"/>
          </p:cNvPicPr>
          <p:nvPr/>
        </p:nvPicPr>
        <p:blipFill>
          <a:blip r:embed="rId5">
            <a:extLst/>
          </a:blip>
          <a:stretch>
            <a:fillRect/>
          </a:stretch>
        </p:blipFill>
        <p:spPr>
          <a:xfrm>
            <a:off x="16082709" y="5343116"/>
            <a:ext cx="1642929" cy="3156768"/>
          </a:xfrm>
          <a:prstGeom prst="rect">
            <a:avLst/>
          </a:prstGeom>
          <a:ln w="12700">
            <a:miter lim="400000"/>
          </a:ln>
        </p:spPr>
      </p:pic>
      <p:pic>
        <p:nvPicPr>
          <p:cNvPr id="613" name="untitled.00003.ppm" descr="untitled.00003.ppm"/>
          <p:cNvPicPr>
            <a:picLocks noChangeAspect="1"/>
          </p:cNvPicPr>
          <p:nvPr/>
        </p:nvPicPr>
        <p:blipFill>
          <a:blip r:embed="rId6">
            <a:extLst/>
          </a:blip>
          <a:stretch>
            <a:fillRect/>
          </a:stretch>
        </p:blipFill>
        <p:spPr>
          <a:xfrm>
            <a:off x="18893287" y="5284568"/>
            <a:ext cx="1642928" cy="3273864"/>
          </a:xfrm>
          <a:prstGeom prst="rect">
            <a:avLst/>
          </a:prstGeom>
          <a:ln w="12700">
            <a:miter lim="400000"/>
          </a:ln>
        </p:spPr>
      </p:pic>
      <p:sp>
        <p:nvSpPr>
          <p:cNvPr id="614" name="線"/>
          <p:cNvSpPr/>
          <p:nvPr/>
        </p:nvSpPr>
        <p:spPr>
          <a:xfrm flipV="1">
            <a:off x="12554009" y="1559164"/>
            <a:ext cx="871917" cy="871918"/>
          </a:xfrm>
          <a:prstGeom prst="line">
            <a:avLst/>
          </a:prstGeom>
          <a:ln w="88900">
            <a:solidFill>
              <a:schemeClr val="accent5">
                <a:lumOff val="-29866"/>
              </a:schemeClr>
            </a:solidFill>
            <a:miter lim="400000"/>
          </a:ln>
        </p:spPr>
        <p:txBody>
          <a:bodyPr lIns="50800" tIns="50800" rIns="50800" bIns="50800" anchor="ctr"/>
          <a:lstStyle/>
          <a:p>
            <a:pPr/>
          </a:p>
        </p:txBody>
      </p:sp>
      <p:sp>
        <p:nvSpPr>
          <p:cNvPr id="615" name="線"/>
          <p:cNvSpPr/>
          <p:nvPr/>
        </p:nvSpPr>
        <p:spPr>
          <a:xfrm flipV="1">
            <a:off x="13393667" y="1570329"/>
            <a:ext cx="1252474" cy="1"/>
          </a:xfrm>
          <a:prstGeom prst="line">
            <a:avLst/>
          </a:prstGeom>
          <a:ln w="88900">
            <a:solidFill>
              <a:schemeClr val="accent5">
                <a:lumOff val="-29866"/>
              </a:schemeClr>
            </a:solidFill>
            <a:miter lim="400000"/>
          </a:ln>
        </p:spPr>
        <p:txBody>
          <a:bodyPr lIns="50800" tIns="50800" rIns="50800" bIns="50800" anchor="ctr"/>
          <a:lstStyle/>
          <a:p>
            <a:pPr/>
          </a:p>
        </p:txBody>
      </p:sp>
      <p:sp>
        <p:nvSpPr>
          <p:cNvPr id="616" name="OR"/>
          <p:cNvSpPr txBox="1"/>
          <p:nvPr/>
        </p:nvSpPr>
        <p:spPr>
          <a:xfrm>
            <a:off x="17750146" y="7334250"/>
            <a:ext cx="1118769" cy="762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solidFill>
                  <a:srgbClr val="000000"/>
                </a:solidFill>
              </a:defRPr>
            </a:lvl1pPr>
          </a:lstStyle>
          <a:p>
            <a:pPr/>
            <a:r>
              <a:t>OR</a:t>
            </a:r>
          </a:p>
        </p:txBody>
      </p:sp>
      <p:sp>
        <p:nvSpPr>
          <p:cNvPr id="617" name="線"/>
          <p:cNvSpPr/>
          <p:nvPr/>
        </p:nvSpPr>
        <p:spPr>
          <a:xfrm flipV="1">
            <a:off x="14977662" y="7882100"/>
            <a:ext cx="1252474" cy="1"/>
          </a:xfrm>
          <a:prstGeom prst="line">
            <a:avLst/>
          </a:prstGeom>
          <a:ln w="88900">
            <a:solidFill>
              <a:schemeClr val="accent5">
                <a:lumOff val="-29866"/>
              </a:schemeClr>
            </a:solidFill>
            <a:miter lim="400000"/>
          </a:ln>
        </p:spPr>
        <p:txBody>
          <a:bodyPr lIns="50800" tIns="50800" rIns="50800" bIns="50800" anchor="ctr"/>
          <a:lstStyle/>
          <a:p>
            <a:pPr/>
          </a:p>
        </p:txBody>
      </p:sp>
      <p:sp>
        <p:nvSpPr>
          <p:cNvPr id="618" name="線"/>
          <p:cNvSpPr/>
          <p:nvPr/>
        </p:nvSpPr>
        <p:spPr>
          <a:xfrm>
            <a:off x="13940423" y="7079806"/>
            <a:ext cx="1063728" cy="806601"/>
          </a:xfrm>
          <a:prstGeom prst="line">
            <a:avLst/>
          </a:prstGeom>
          <a:ln w="88900">
            <a:solidFill>
              <a:schemeClr val="accent5">
                <a:lumOff val="-29866"/>
              </a:schemeClr>
            </a:solidFill>
            <a:miter lim="400000"/>
          </a:ln>
        </p:spPr>
        <p:txBody>
          <a:bodyPr lIns="50800" tIns="50800" rIns="50800" bIns="50800" anchor="ctr"/>
          <a:lstStyle/>
          <a:p>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620" name="実験と分析"/>
          <p:cNvSpPr txBox="1"/>
          <p:nvPr>
            <p:ph type="title"/>
          </p:nvPr>
        </p:nvSpPr>
        <p:spPr>
          <a:prstGeom prst="rect">
            <a:avLst/>
          </a:prstGeom>
        </p:spPr>
        <p:txBody>
          <a:bodyPr/>
          <a:lstStyle/>
          <a:p>
            <a:pPr/>
            <a:r>
              <a:t>実験と分析</a:t>
            </a:r>
          </a:p>
        </p:txBody>
      </p:sp>
      <p:sp>
        <p:nvSpPr>
          <p:cNvPr id="621" name="リミットサイクル"/>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リミットサイクル</a:t>
            </a:r>
          </a:p>
        </p:txBody>
      </p:sp>
      <p:sp>
        <p:nvSpPr>
          <p:cNvPr id="62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23" name="2023-12-28T12:38:51.436_map_10times_chi1.265_Ay50_rho0.4_T0.43_dT0.04_Rd0.0_Rt0.0_Ra1.877538_g0.0003999718779659611_run4.0e8.png" descr="2023-12-28T12:38:51.436_map_10times_chi1.265_Ay50_rho0.4_T0.43_dT0.04_Rd0.0_Rt0.0_Ra1.877538_g0.0003999718779659611_run4.0e8.png"/>
          <p:cNvPicPr>
            <a:picLocks noChangeAspect="1"/>
          </p:cNvPicPr>
          <p:nvPr/>
        </p:nvPicPr>
        <p:blipFill>
          <a:blip r:embed="rId3">
            <a:extLst/>
          </a:blip>
          <a:stretch>
            <a:fillRect/>
          </a:stretch>
        </p:blipFill>
        <p:spPr>
          <a:xfrm>
            <a:off x="8456698" y="5025359"/>
            <a:ext cx="7620001" cy="5080001"/>
          </a:xfrm>
          <a:prstGeom prst="rect">
            <a:avLst/>
          </a:prstGeom>
          <a:ln w="12700">
            <a:miter lim="400000"/>
          </a:ln>
        </p:spPr>
      </p:pic>
      <p:pic>
        <p:nvPicPr>
          <p:cNvPr id="624" name="2023-12-28T12:38:51.827_map_10times_chi1.265_Ay50_rho0.4_T0.43_dT0.04_Rd0.0_Rt0.125_Ra1.877538_g0.0003999718779659611_run4.0e8.png" descr="2023-12-28T12:38:51.827_map_10times_chi1.265_Ay50_rho0.4_T0.43_dT0.04_Rd0.0_Rt0.125_Ra1.877538_g0.0003999718779659611_run4.0e8.png"/>
          <p:cNvPicPr>
            <a:picLocks noChangeAspect="1"/>
          </p:cNvPicPr>
          <p:nvPr/>
        </p:nvPicPr>
        <p:blipFill>
          <a:blip r:embed="rId4">
            <a:extLst/>
          </a:blip>
          <a:stretch>
            <a:fillRect/>
          </a:stretch>
        </p:blipFill>
        <p:spPr>
          <a:xfrm>
            <a:off x="8456698" y="5025359"/>
            <a:ext cx="7620001" cy="5080001"/>
          </a:xfrm>
          <a:prstGeom prst="rect">
            <a:avLst/>
          </a:prstGeom>
          <a:ln w="12700">
            <a:miter lim="400000"/>
          </a:ln>
        </p:spPr>
      </p:pic>
      <p:pic>
        <p:nvPicPr>
          <p:cNvPr id="625"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5">
            <a:extLst/>
          </a:blip>
          <a:stretch>
            <a:fillRect/>
          </a:stretch>
        </p:blipFill>
        <p:spPr>
          <a:xfrm>
            <a:off x="6032500" y="3525035"/>
            <a:ext cx="12319000" cy="8212668"/>
          </a:xfrm>
          <a:prstGeom prst="rect">
            <a:avLst/>
          </a:prstGeom>
          <a:ln w="12700">
            <a:miter lim="400000"/>
          </a:ln>
        </p:spPr>
      </p:pic>
      <p:pic>
        <p:nvPicPr>
          <p:cNvPr id="626" name="Rt0.5Ra1.8775.png" descr="Rt0.5Ra1.8775.png"/>
          <p:cNvPicPr>
            <a:picLocks noChangeAspect="1"/>
          </p:cNvPicPr>
          <p:nvPr/>
        </p:nvPicPr>
        <p:blipFill>
          <a:blip r:embed="rId6">
            <a:extLst/>
          </a:blip>
          <a:stretch>
            <a:fillRect/>
          </a:stretch>
        </p:blipFill>
        <p:spPr>
          <a:xfrm>
            <a:off x="7550483" y="11723379"/>
            <a:ext cx="9888207" cy="1484633"/>
          </a:xfrm>
          <a:prstGeom prst="rect">
            <a:avLst/>
          </a:prstGeom>
          <a:ln w="12700">
            <a:miter lim="400000"/>
          </a:ln>
        </p:spPr>
      </p:pic>
      <p:pic>
        <p:nvPicPr>
          <p:cNvPr id="627" name="RtRaJP.png" descr="RtRaJP.png"/>
          <p:cNvPicPr>
            <a:picLocks noChangeAspect="1"/>
          </p:cNvPicPr>
          <p:nvPr/>
        </p:nvPicPr>
        <p:blipFill>
          <a:blip r:embed="rId7">
            <a:extLst/>
          </a:blip>
          <a:stretch>
            <a:fillRect/>
          </a:stretch>
        </p:blipFill>
        <p:spPr>
          <a:xfrm>
            <a:off x="9059929" y="987363"/>
            <a:ext cx="14800651" cy="161743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1" name="RtRaJP.png" descr="RtRaJP.png"/>
          <p:cNvPicPr>
            <a:picLocks noChangeAspect="1"/>
          </p:cNvPicPr>
          <p:nvPr/>
        </p:nvPicPr>
        <p:blipFill>
          <a:blip r:embed="rId3">
            <a:extLst/>
          </a:blip>
          <a:stretch>
            <a:fillRect/>
          </a:stretch>
        </p:blipFill>
        <p:spPr>
          <a:xfrm>
            <a:off x="9059929" y="987363"/>
            <a:ext cx="14800651" cy="1617437"/>
          </a:xfrm>
          <a:prstGeom prst="rect">
            <a:avLst/>
          </a:prstGeom>
          <a:ln w="12700">
            <a:miter lim="400000"/>
          </a:ln>
        </p:spPr>
      </p:pic>
      <p:pic>
        <p:nvPicPr>
          <p:cNvPr id="632" name="Rt0.5Ra1.8775v3.gif" descr="Rt0.5Ra1.8775v3.gif"/>
          <p:cNvPicPr>
            <a:picLocks noChangeAspect="0"/>
          </p:cNvPicPr>
          <p:nvPr/>
        </p:nvPicPr>
        <p:blipFill>
          <a:blip r:embed="rId4">
            <a:extLst/>
          </a:blip>
          <a:stretch>
            <a:fillRect/>
          </a:stretch>
        </p:blipFill>
        <p:spPr>
          <a:xfrm>
            <a:off x="6032500" y="3525035"/>
            <a:ext cx="12319000" cy="8212668"/>
          </a:xfrm>
          <a:prstGeom prst="rect">
            <a:avLst/>
          </a:prstGeom>
          <a:ln w="12700">
            <a:miter lim="400000"/>
          </a:ln>
        </p:spPr>
      </p:pic>
      <p:sp>
        <p:nvSpPr>
          <p:cNvPr id="633" name="実験と分析"/>
          <p:cNvSpPr txBox="1"/>
          <p:nvPr>
            <p:ph type="title"/>
          </p:nvPr>
        </p:nvSpPr>
        <p:spPr>
          <a:prstGeom prst="rect">
            <a:avLst/>
          </a:prstGeom>
        </p:spPr>
        <p:txBody>
          <a:bodyPr/>
          <a:lstStyle/>
          <a:p>
            <a:pPr/>
            <a:r>
              <a:t>実験と分析</a:t>
            </a:r>
          </a:p>
        </p:txBody>
      </p:sp>
      <p:sp>
        <p:nvSpPr>
          <p:cNvPr id="634" name="リミットサイクル"/>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リミットサイクル</a:t>
            </a:r>
          </a:p>
        </p:txBody>
      </p:sp>
      <p:sp>
        <p:nvSpPr>
          <p:cNvPr id="63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36" name="Rt0.5Ra1.8775.png" descr="Rt0.5Ra1.8775.png"/>
          <p:cNvPicPr>
            <a:picLocks noChangeAspect="1"/>
          </p:cNvPicPr>
          <p:nvPr/>
        </p:nvPicPr>
        <p:blipFill>
          <a:blip r:embed="rId5">
            <a:extLst/>
          </a:blip>
          <a:stretch>
            <a:fillRect/>
          </a:stretch>
        </p:blipFill>
        <p:spPr>
          <a:xfrm>
            <a:off x="7550483" y="11723379"/>
            <a:ext cx="9888207" cy="1484633"/>
          </a:xfrm>
          <a:prstGeom prst="rect">
            <a:avLst/>
          </a:prstGeom>
          <a:ln w="12700">
            <a:miter lim="400000"/>
          </a:ln>
        </p:spPr>
      </p:pic>
      <p:pic>
        <p:nvPicPr>
          <p:cNvPr id="637" name="untitled.00001.ppm" descr="untitled.00001.ppm"/>
          <p:cNvPicPr>
            <a:picLocks noChangeAspect="1"/>
          </p:cNvPicPr>
          <p:nvPr/>
        </p:nvPicPr>
        <p:blipFill>
          <a:blip r:embed="rId6">
            <a:extLst/>
          </a:blip>
          <a:stretch>
            <a:fillRect/>
          </a:stretch>
        </p:blipFill>
        <p:spPr>
          <a:xfrm>
            <a:off x="11249645" y="1253490"/>
            <a:ext cx="1884710" cy="3593945"/>
          </a:xfrm>
          <a:prstGeom prst="rect">
            <a:avLst/>
          </a:prstGeom>
          <a:ln w="12700">
            <a:miter lim="400000"/>
          </a:ln>
        </p:spPr>
      </p:pic>
      <p:pic>
        <p:nvPicPr>
          <p:cNvPr id="638" name="untitled.00002.ppm" descr="untitled.00002.ppm"/>
          <p:cNvPicPr>
            <a:picLocks noChangeAspect="1"/>
          </p:cNvPicPr>
          <p:nvPr/>
        </p:nvPicPr>
        <p:blipFill>
          <a:blip r:embed="rId7">
            <a:extLst/>
          </a:blip>
          <a:stretch>
            <a:fillRect/>
          </a:stretch>
        </p:blipFill>
        <p:spPr>
          <a:xfrm>
            <a:off x="14745837" y="2688819"/>
            <a:ext cx="1822923" cy="3593945"/>
          </a:xfrm>
          <a:prstGeom prst="rect">
            <a:avLst/>
          </a:prstGeom>
          <a:ln w="12700">
            <a:miter lim="400000"/>
          </a:ln>
        </p:spPr>
      </p:pic>
      <p:pic>
        <p:nvPicPr>
          <p:cNvPr id="639" name="untitled.00003.ppm" descr="untitled.00003.ppm"/>
          <p:cNvPicPr>
            <a:picLocks noChangeAspect="1"/>
          </p:cNvPicPr>
          <p:nvPr/>
        </p:nvPicPr>
        <p:blipFill>
          <a:blip r:embed="rId8">
            <a:extLst/>
          </a:blip>
          <a:stretch>
            <a:fillRect/>
          </a:stretch>
        </p:blipFill>
        <p:spPr>
          <a:xfrm>
            <a:off x="16956239" y="7366586"/>
            <a:ext cx="1716761" cy="3420991"/>
          </a:xfrm>
          <a:prstGeom prst="rect">
            <a:avLst/>
          </a:prstGeom>
          <a:ln w="12700">
            <a:miter lim="400000"/>
          </a:ln>
        </p:spPr>
      </p:pic>
      <p:pic>
        <p:nvPicPr>
          <p:cNvPr id="640" name="untitled.00008.ppm" descr="untitled.00008.ppm"/>
          <p:cNvPicPr>
            <a:picLocks noChangeAspect="1"/>
          </p:cNvPicPr>
          <p:nvPr/>
        </p:nvPicPr>
        <p:blipFill>
          <a:blip r:embed="rId9">
            <a:extLst/>
          </a:blip>
          <a:stretch>
            <a:fillRect/>
          </a:stretch>
        </p:blipFill>
        <p:spPr>
          <a:xfrm>
            <a:off x="6397476" y="7315189"/>
            <a:ext cx="1833940" cy="3523784"/>
          </a:xfrm>
          <a:prstGeom prst="rect">
            <a:avLst/>
          </a:prstGeom>
          <a:ln w="12700">
            <a:miter lim="400000"/>
          </a:ln>
        </p:spPr>
      </p:pic>
      <p:pic>
        <p:nvPicPr>
          <p:cNvPr id="641" name="untitled.00011.ppm" descr="untitled.00011.ppm"/>
          <p:cNvPicPr>
            <a:picLocks noChangeAspect="1"/>
          </p:cNvPicPr>
          <p:nvPr/>
        </p:nvPicPr>
        <p:blipFill>
          <a:blip r:embed="rId10">
            <a:extLst/>
          </a:blip>
          <a:stretch>
            <a:fillRect/>
          </a:stretch>
        </p:blipFill>
        <p:spPr>
          <a:xfrm>
            <a:off x="7672817" y="2918475"/>
            <a:ext cx="1965346" cy="370027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7" grpId="4"/>
      <p:bldP build="whole" bldLvl="1" animBg="1" rev="0" advAuto="0" spid="638" grpId="5"/>
      <p:bldP build="whole" bldLvl="1" animBg="1" rev="0" advAuto="0" spid="641" grpId="3"/>
      <p:bldP build="whole" bldLvl="1" animBg="1" rev="0" advAuto="0" spid="639" grpId="1"/>
      <p:bldP build="whole" bldLvl="1" animBg="1" rev="0" advAuto="0" spid="640" grpId="2"/>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壁の濡れ性が誘起する, 重力と熱流をかけた流体系のダイナミクスの変化"/>
          <p:cNvSpPr txBox="1"/>
          <p:nvPr>
            <p:ph type="title"/>
          </p:nvPr>
        </p:nvSpPr>
        <p:spPr>
          <a:xfrm>
            <a:off x="1206500" y="1077359"/>
            <a:ext cx="21971000" cy="1433164"/>
          </a:xfrm>
          <a:prstGeom prst="rect">
            <a:avLst/>
          </a:prstGeom>
        </p:spPr>
        <p:txBody>
          <a:bodyPr/>
          <a:lstStyle>
            <a:lvl1pPr defTabSz="1536153">
              <a:defRPr spc="-107" sz="5355"/>
            </a:lvl1pPr>
          </a:lstStyle>
          <a:p>
            <a:pPr/>
            <a:r>
              <a:t>壁の濡れ性が誘起する, 重力と熱流をかけた流体系のダイナミクスの変化</a:t>
            </a:r>
          </a:p>
        </p:txBody>
      </p:sp>
      <p:sp>
        <p:nvSpPr>
          <p:cNvPr id="188" name="目次"/>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414236">
              <a:lnSpc>
                <a:spcPct val="80000"/>
              </a:lnSpc>
              <a:defRPr spc="-134" sz="6728"/>
            </a:lvl1pPr>
          </a:lstStyle>
          <a:p>
            <a:pPr/>
            <a:r>
              <a:t>目次</a:t>
            </a:r>
          </a:p>
        </p:txBody>
      </p:sp>
      <p:sp>
        <p:nvSpPr>
          <p:cNvPr id="189" name="背景と先行研究…"/>
          <p:cNvSpPr txBox="1"/>
          <p:nvPr>
            <p:ph type="body" idx="1"/>
          </p:nvPr>
        </p:nvSpPr>
        <p:spPr>
          <a:prstGeom prst="rect">
            <a:avLst/>
          </a:prstGeom>
        </p:spPr>
        <p:txBody>
          <a:bodyPr numCol="2" spcCol="1098550"/>
          <a:lstStyle/>
          <a:p>
            <a:pPr marL="469391" indent="-469391" defTabSz="1877520">
              <a:spcBef>
                <a:spcPts val="3400"/>
              </a:spcBef>
              <a:defRPr sz="3696">
                <a:latin typeface="+mn-lt"/>
                <a:ea typeface="+mn-ea"/>
                <a:cs typeface="+mn-cs"/>
                <a:sym typeface="ヒラギノ角ゴ ProN W6"/>
              </a:defRPr>
            </a:pPr>
            <a:r>
              <a:t>背景と先行研究</a:t>
            </a:r>
          </a:p>
          <a:p>
            <a:pPr marL="469391" indent="-469391" defTabSz="1877520">
              <a:spcBef>
                <a:spcPts val="3400"/>
              </a:spcBef>
              <a:defRPr sz="3696">
                <a:solidFill>
                  <a:srgbClr val="929292"/>
                </a:solidFill>
              </a:defRPr>
            </a:pPr>
            <a:r>
              <a:t>系の設定</a:t>
            </a:r>
          </a:p>
          <a:p>
            <a:pPr lvl="1" marL="938783" indent="-469391" defTabSz="1877520">
              <a:spcBef>
                <a:spcPts val="3400"/>
              </a:spcBef>
              <a:defRPr sz="3696">
                <a:solidFill>
                  <a:srgbClr val="929292"/>
                </a:solidFill>
              </a:defRPr>
            </a:pPr>
            <a:r>
              <a:t>図解</a:t>
            </a:r>
          </a:p>
          <a:p>
            <a:pPr lvl="1" marL="938783" indent="-469391" defTabSz="1877520">
              <a:spcBef>
                <a:spcPts val="3400"/>
              </a:spcBef>
              <a:defRPr sz="3696">
                <a:solidFill>
                  <a:srgbClr val="929292"/>
                </a:solidFill>
              </a:defRPr>
            </a:pPr>
            <a:r>
              <a:t>熱流</a:t>
            </a:r>
          </a:p>
          <a:p>
            <a:pPr lvl="1" marL="938783" indent="-469391" defTabSz="1877520">
              <a:spcBef>
                <a:spcPts val="3400"/>
              </a:spcBef>
              <a:defRPr sz="3696">
                <a:solidFill>
                  <a:srgbClr val="929292"/>
                </a:solidFill>
              </a:defRPr>
            </a:pPr>
            <a:r>
              <a:t>粒子-粒子間の相互作用</a:t>
            </a:r>
          </a:p>
          <a:p>
            <a:pPr marL="469391" indent="-469391" defTabSz="1877520">
              <a:spcBef>
                <a:spcPts val="3400"/>
              </a:spcBef>
              <a:defRPr sz="3696">
                <a:solidFill>
                  <a:srgbClr val="929292"/>
                </a:solidFill>
              </a:defRPr>
            </a:pPr>
            <a:r>
              <a:t>ハミルトニアン</a:t>
            </a:r>
          </a:p>
          <a:p>
            <a:pPr lvl="1" marL="938783" indent="-469391" defTabSz="1877520">
              <a:spcBef>
                <a:spcPts val="3400"/>
              </a:spcBef>
              <a:defRPr sz="3696">
                <a:solidFill>
                  <a:srgbClr val="929292"/>
                </a:solidFill>
              </a:defRPr>
            </a:pPr>
            <a:r>
              <a:t>結論</a:t>
            </a:r>
          </a:p>
          <a:p>
            <a:pPr lvl="1" marL="938783" indent="-469391" defTabSz="1877520">
              <a:spcBef>
                <a:spcPts val="3400"/>
              </a:spcBef>
              <a:defRPr sz="3696">
                <a:solidFill>
                  <a:srgbClr val="929292"/>
                </a:solidFill>
              </a:defRPr>
            </a:pPr>
            <a:r>
              <a:t>壁ポテンシャル</a:t>
            </a:r>
          </a:p>
          <a:p>
            <a:pPr marL="469391" indent="-469391" defTabSz="1877520">
              <a:spcBef>
                <a:spcPts val="3400"/>
              </a:spcBef>
              <a:defRPr sz="3696">
                <a:solidFill>
                  <a:srgbClr val="929292"/>
                </a:solidFill>
              </a:defRPr>
            </a:pPr>
            <a:r>
              <a:t>実験と分析</a:t>
            </a:r>
          </a:p>
          <a:p>
            <a:pPr lvl="1" marL="938783" indent="-469391" defTabSz="1877520">
              <a:spcBef>
                <a:spcPts val="3400"/>
              </a:spcBef>
              <a:defRPr sz="3696">
                <a:solidFill>
                  <a:srgbClr val="929292"/>
                </a:solidFill>
              </a:defRPr>
            </a:pPr>
            <a:r>
              <a:t>濡れ性</a:t>
            </a:r>
          </a:p>
          <a:p>
            <a:pPr lvl="1" marL="938783" indent="-469391" defTabSz="1877520">
              <a:spcBef>
                <a:spcPts val="3400"/>
              </a:spcBef>
              <a:defRPr sz="3696">
                <a:solidFill>
                  <a:srgbClr val="929292"/>
                </a:solidFill>
              </a:defRPr>
            </a:pPr>
            <a:r>
              <a:t>パラメータ</a:t>
            </a:r>
          </a:p>
          <a:p>
            <a:pPr lvl="1" marL="938783" indent="-469391" defTabSz="1877520">
              <a:spcBef>
                <a:spcPts val="3400"/>
              </a:spcBef>
              <a:defRPr sz="3696">
                <a:solidFill>
                  <a:srgbClr val="929292"/>
                </a:solidFill>
              </a:defRPr>
            </a:pPr>
            <a:r>
              <a:t>重心位置</a:t>
            </a:r>
          </a:p>
          <a:p>
            <a:pPr lvl="1" marL="938783" indent="-469391" defTabSz="1877520">
              <a:spcBef>
                <a:spcPts val="3400"/>
              </a:spcBef>
              <a:defRPr sz="3696">
                <a:solidFill>
                  <a:srgbClr val="929292"/>
                </a:solidFill>
              </a:defRPr>
            </a:pPr>
            <a:r>
              <a:t>空間的なばらつき</a:t>
            </a:r>
          </a:p>
          <a:p>
            <a:pPr lvl="1" marL="938783" indent="-469391" defTabSz="1877520">
              <a:spcBef>
                <a:spcPts val="3400"/>
              </a:spcBef>
              <a:defRPr sz="3696">
                <a:solidFill>
                  <a:srgbClr val="929292"/>
                </a:solidFill>
              </a:defRPr>
            </a:pPr>
            <a:r>
              <a:t>リミットサイクル</a:t>
            </a:r>
          </a:p>
          <a:p>
            <a:pPr marL="469391" indent="-469391" defTabSz="1877520">
              <a:spcBef>
                <a:spcPts val="3400"/>
              </a:spcBef>
              <a:defRPr sz="3696">
                <a:solidFill>
                  <a:srgbClr val="929292"/>
                </a:solidFill>
              </a:defRPr>
            </a:pPr>
            <a:r>
              <a:t>まとめ</a:t>
            </a:r>
          </a:p>
          <a:p>
            <a:pPr marL="469391" indent="-469391" defTabSz="1877520">
              <a:spcBef>
                <a:spcPts val="3400"/>
              </a:spcBef>
              <a:defRPr sz="3696">
                <a:solidFill>
                  <a:srgbClr val="929292"/>
                </a:solidFill>
              </a:defRPr>
            </a:pPr>
            <a:r>
              <a:t>今後の展望</a:t>
            </a:r>
          </a:p>
        </p:txBody>
      </p:sp>
      <p:sp>
        <p:nvSpPr>
          <p:cNvPr id="190"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5" name="RtRaJP.png" descr="RtRaJP.png"/>
          <p:cNvPicPr>
            <a:picLocks noChangeAspect="1"/>
          </p:cNvPicPr>
          <p:nvPr/>
        </p:nvPicPr>
        <p:blipFill>
          <a:blip r:embed="rId3">
            <a:extLst/>
          </a:blip>
          <a:stretch>
            <a:fillRect/>
          </a:stretch>
        </p:blipFill>
        <p:spPr>
          <a:xfrm>
            <a:off x="9059929" y="987363"/>
            <a:ext cx="14800651" cy="1617437"/>
          </a:xfrm>
          <a:prstGeom prst="rect">
            <a:avLst/>
          </a:prstGeom>
          <a:ln w="12700">
            <a:miter lim="400000"/>
          </a:ln>
        </p:spPr>
      </p:pic>
      <p:sp>
        <p:nvSpPr>
          <p:cNvPr id="646" name="実験と分析"/>
          <p:cNvSpPr txBox="1"/>
          <p:nvPr>
            <p:ph type="title"/>
          </p:nvPr>
        </p:nvSpPr>
        <p:spPr>
          <a:prstGeom prst="rect">
            <a:avLst/>
          </a:prstGeom>
        </p:spPr>
        <p:txBody>
          <a:bodyPr/>
          <a:lstStyle/>
          <a:p>
            <a:pPr/>
            <a:r>
              <a:t>実験と分析</a:t>
            </a:r>
          </a:p>
        </p:txBody>
      </p:sp>
      <p:sp>
        <p:nvSpPr>
          <p:cNvPr id="647" name="リミットサイクル"/>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リミットサイクル</a:t>
            </a:r>
          </a:p>
        </p:txBody>
      </p:sp>
      <p:sp>
        <p:nvSpPr>
          <p:cNvPr id="64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49" name="2023-12-28T12:38:51.436_map_10times_chi1.265_Ay50_rho0.4_T0.43_dT0.04_Rd0.0_Rt0.0_Ra1.877538_g0.0003999718779659611_run4.0e8.png" descr="2023-12-28T12:38:51.436_map_10times_chi1.265_Ay50_rho0.4_T0.43_dT0.04_Rd0.0_Rt0.0_Ra1.877538_g0.0003999718779659611_run4.0e8.png"/>
          <p:cNvPicPr>
            <a:picLocks noChangeAspect="1"/>
          </p:cNvPicPr>
          <p:nvPr/>
        </p:nvPicPr>
        <p:blipFill>
          <a:blip r:embed="rId4">
            <a:extLst/>
          </a:blip>
          <a:stretch>
            <a:fillRect/>
          </a:stretch>
        </p:blipFill>
        <p:spPr>
          <a:xfrm>
            <a:off x="8456698" y="5025359"/>
            <a:ext cx="7620001" cy="5080001"/>
          </a:xfrm>
          <a:prstGeom prst="rect">
            <a:avLst/>
          </a:prstGeom>
          <a:ln w="12700">
            <a:miter lim="400000"/>
          </a:ln>
        </p:spPr>
      </p:pic>
      <p:pic>
        <p:nvPicPr>
          <p:cNvPr id="650" name="2023-12-28T12:38:51.827_map_10times_chi1.265_Ay50_rho0.4_T0.43_dT0.04_Rd0.0_Rt0.125_Ra1.877538_g0.0003999718779659611_run4.0e8.png" descr="2023-12-28T12:38:51.827_map_10times_chi1.265_Ay50_rho0.4_T0.43_dT0.04_Rd0.0_Rt0.125_Ra1.877538_g0.0003999718779659611_run4.0e8.png"/>
          <p:cNvPicPr>
            <a:picLocks noChangeAspect="1"/>
          </p:cNvPicPr>
          <p:nvPr/>
        </p:nvPicPr>
        <p:blipFill>
          <a:blip r:embed="rId5">
            <a:extLst/>
          </a:blip>
          <a:stretch>
            <a:fillRect/>
          </a:stretch>
        </p:blipFill>
        <p:spPr>
          <a:xfrm>
            <a:off x="8456698" y="5025359"/>
            <a:ext cx="7620001" cy="5080001"/>
          </a:xfrm>
          <a:prstGeom prst="rect">
            <a:avLst/>
          </a:prstGeom>
          <a:ln w="12700">
            <a:miter lim="400000"/>
          </a:ln>
        </p:spPr>
      </p:pic>
      <p:pic>
        <p:nvPicPr>
          <p:cNvPr id="651"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6">
            <a:extLst/>
          </a:blip>
          <a:stretch>
            <a:fillRect/>
          </a:stretch>
        </p:blipFill>
        <p:spPr>
          <a:xfrm>
            <a:off x="6032500" y="3525035"/>
            <a:ext cx="12319000" cy="8212668"/>
          </a:xfrm>
          <a:prstGeom prst="rect">
            <a:avLst/>
          </a:prstGeom>
          <a:ln w="12700">
            <a:miter lim="400000"/>
          </a:ln>
        </p:spPr>
      </p:pic>
      <p:pic>
        <p:nvPicPr>
          <p:cNvPr id="652" name="Rt0.5Ra1.8775.png" descr="Rt0.5Ra1.8775.png"/>
          <p:cNvPicPr>
            <a:picLocks noChangeAspect="1"/>
          </p:cNvPicPr>
          <p:nvPr/>
        </p:nvPicPr>
        <p:blipFill>
          <a:blip r:embed="rId7">
            <a:extLst/>
          </a:blip>
          <a:stretch>
            <a:fillRect/>
          </a:stretch>
        </p:blipFill>
        <p:spPr>
          <a:xfrm>
            <a:off x="7550483" y="11723379"/>
            <a:ext cx="9888207" cy="1484633"/>
          </a:xfrm>
          <a:prstGeom prst="rect">
            <a:avLst/>
          </a:prstGeom>
          <a:ln w="12700">
            <a:miter lim="400000"/>
          </a:ln>
        </p:spPr>
      </p:pic>
      <p:pic>
        <p:nvPicPr>
          <p:cNvPr id="653" name="untitled.00001.ppm" descr="untitled.00001.ppm"/>
          <p:cNvPicPr>
            <a:picLocks noChangeAspect="1"/>
          </p:cNvPicPr>
          <p:nvPr/>
        </p:nvPicPr>
        <p:blipFill>
          <a:blip r:embed="rId8">
            <a:extLst/>
          </a:blip>
          <a:stretch>
            <a:fillRect/>
          </a:stretch>
        </p:blipFill>
        <p:spPr>
          <a:xfrm>
            <a:off x="11598341" y="2159472"/>
            <a:ext cx="1336715" cy="2548976"/>
          </a:xfrm>
          <a:prstGeom prst="rect">
            <a:avLst/>
          </a:prstGeom>
          <a:ln w="12700">
            <a:miter lim="400000"/>
          </a:ln>
        </p:spPr>
      </p:pic>
      <p:pic>
        <p:nvPicPr>
          <p:cNvPr id="654" name="untitled.00002.ppm" descr="untitled.00002.ppm"/>
          <p:cNvPicPr>
            <a:picLocks noChangeAspect="1"/>
          </p:cNvPicPr>
          <p:nvPr/>
        </p:nvPicPr>
        <p:blipFill>
          <a:blip r:embed="rId9">
            <a:extLst/>
          </a:blip>
          <a:stretch>
            <a:fillRect/>
          </a:stretch>
        </p:blipFill>
        <p:spPr>
          <a:xfrm>
            <a:off x="15538581" y="4633781"/>
            <a:ext cx="1333501" cy="2629036"/>
          </a:xfrm>
          <a:prstGeom prst="rect">
            <a:avLst/>
          </a:prstGeom>
          <a:ln w="12700">
            <a:miter lim="400000"/>
          </a:ln>
        </p:spPr>
      </p:pic>
      <p:pic>
        <p:nvPicPr>
          <p:cNvPr id="655" name="untitled.00003.ppm" descr="untitled.00003.ppm"/>
          <p:cNvPicPr>
            <a:picLocks noChangeAspect="1"/>
          </p:cNvPicPr>
          <p:nvPr/>
        </p:nvPicPr>
        <p:blipFill>
          <a:blip r:embed="rId10">
            <a:extLst/>
          </a:blip>
          <a:stretch>
            <a:fillRect/>
          </a:stretch>
        </p:blipFill>
        <p:spPr>
          <a:xfrm>
            <a:off x="16531324" y="8050050"/>
            <a:ext cx="1333501" cy="2657268"/>
          </a:xfrm>
          <a:prstGeom prst="rect">
            <a:avLst/>
          </a:prstGeom>
          <a:ln w="12700">
            <a:miter lim="400000"/>
          </a:ln>
        </p:spPr>
      </p:pic>
      <p:pic>
        <p:nvPicPr>
          <p:cNvPr id="656" name="untitled.00008.ppm" descr="untitled.00008.ppm"/>
          <p:cNvPicPr>
            <a:picLocks noChangeAspect="1"/>
          </p:cNvPicPr>
          <p:nvPr/>
        </p:nvPicPr>
        <p:blipFill>
          <a:blip r:embed="rId11">
            <a:extLst/>
          </a:blip>
          <a:stretch>
            <a:fillRect/>
          </a:stretch>
        </p:blipFill>
        <p:spPr>
          <a:xfrm>
            <a:off x="7314487" y="8097571"/>
            <a:ext cx="1333501" cy="2562226"/>
          </a:xfrm>
          <a:prstGeom prst="rect">
            <a:avLst/>
          </a:prstGeom>
          <a:ln w="12700">
            <a:miter lim="400000"/>
          </a:ln>
        </p:spPr>
      </p:pic>
      <p:pic>
        <p:nvPicPr>
          <p:cNvPr id="657" name="untitled.00011.ppm" descr="untitled.00011.ppm"/>
          <p:cNvPicPr>
            <a:picLocks noChangeAspect="1"/>
          </p:cNvPicPr>
          <p:nvPr/>
        </p:nvPicPr>
        <p:blipFill>
          <a:blip r:embed="rId12">
            <a:extLst/>
          </a:blip>
          <a:stretch>
            <a:fillRect/>
          </a:stretch>
        </p:blipFill>
        <p:spPr>
          <a:xfrm>
            <a:off x="8126813" y="4692969"/>
            <a:ext cx="1333501" cy="251066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実験と分析"/>
          <p:cNvSpPr txBox="1"/>
          <p:nvPr>
            <p:ph type="title"/>
          </p:nvPr>
        </p:nvSpPr>
        <p:spPr>
          <a:prstGeom prst="rect">
            <a:avLst/>
          </a:prstGeom>
        </p:spPr>
        <p:txBody>
          <a:bodyPr/>
          <a:lstStyle/>
          <a:p>
            <a:pPr/>
            <a:r>
              <a:t>実験と分析</a:t>
            </a:r>
          </a:p>
        </p:txBody>
      </p:sp>
      <p:sp>
        <p:nvSpPr>
          <p:cNvPr id="662" name="リミットサイクル"/>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リミットサイクル</a:t>
            </a:r>
          </a:p>
        </p:txBody>
      </p:sp>
      <p:sp>
        <p:nvSpPr>
          <p:cNvPr id="66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64" name="2023-12-28T12:38:51.436_map_10times_chi1.265_Ay50_rho0.4_T0.43_dT0.04_Rd0.0_Rt0.0_Ra1.877538_g0.0003999718779659611_run4.0e8.png" descr="2023-12-28T12:38:51.436_map_10times_chi1.265_Ay50_rho0.4_T0.43_dT0.04_Rd0.0_Rt0.0_Ra1.877538_g0.0003999718779659611_run4.0e8.png"/>
          <p:cNvPicPr>
            <a:picLocks noChangeAspect="1"/>
          </p:cNvPicPr>
          <p:nvPr/>
        </p:nvPicPr>
        <p:blipFill>
          <a:blip r:embed="rId3">
            <a:extLst/>
          </a:blip>
          <a:stretch>
            <a:fillRect/>
          </a:stretch>
        </p:blipFill>
        <p:spPr>
          <a:xfrm>
            <a:off x="326676" y="3458631"/>
            <a:ext cx="7620001" cy="5080001"/>
          </a:xfrm>
          <a:prstGeom prst="rect">
            <a:avLst/>
          </a:prstGeom>
          <a:ln w="12700">
            <a:miter lim="400000"/>
          </a:ln>
        </p:spPr>
      </p:pic>
      <p:pic>
        <p:nvPicPr>
          <p:cNvPr id="665" name="2023-12-28T12:38:51.827_map_10times_chi1.265_Ay50_rho0.4_T0.43_dT0.04_Rd0.0_Rt0.125_Ra1.877538_g0.0003999718779659611_run4.0e8.png" descr="2023-12-28T12:38:51.827_map_10times_chi1.265_Ay50_rho0.4_T0.43_dT0.04_Rd0.0_Rt0.125_Ra1.877538_g0.0003999718779659611_run4.0e8.png"/>
          <p:cNvPicPr>
            <a:picLocks noChangeAspect="1"/>
          </p:cNvPicPr>
          <p:nvPr/>
        </p:nvPicPr>
        <p:blipFill>
          <a:blip r:embed="rId4">
            <a:extLst/>
          </a:blip>
          <a:stretch>
            <a:fillRect/>
          </a:stretch>
        </p:blipFill>
        <p:spPr>
          <a:xfrm>
            <a:off x="7971171" y="3458631"/>
            <a:ext cx="7620001" cy="5080001"/>
          </a:xfrm>
          <a:prstGeom prst="rect">
            <a:avLst/>
          </a:prstGeom>
          <a:ln w="12700">
            <a:miter lim="400000"/>
          </a:ln>
        </p:spPr>
      </p:pic>
      <p:pic>
        <p:nvPicPr>
          <p:cNvPr id="666"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5">
            <a:extLst/>
          </a:blip>
          <a:stretch>
            <a:fillRect/>
          </a:stretch>
        </p:blipFill>
        <p:spPr>
          <a:xfrm>
            <a:off x="15615666" y="3458631"/>
            <a:ext cx="7620001" cy="5080001"/>
          </a:xfrm>
          <a:prstGeom prst="rect">
            <a:avLst/>
          </a:prstGeom>
          <a:ln w="12700">
            <a:miter lim="400000"/>
          </a:ln>
        </p:spPr>
      </p:pic>
      <p:pic>
        <p:nvPicPr>
          <p:cNvPr id="667" name="Rt0.5Ra1.8775.png" descr="Rt0.5Ra1.8775.png"/>
          <p:cNvPicPr>
            <a:picLocks noChangeAspect="1"/>
          </p:cNvPicPr>
          <p:nvPr/>
        </p:nvPicPr>
        <p:blipFill>
          <a:blip r:embed="rId6">
            <a:extLst/>
          </a:blip>
          <a:stretch>
            <a:fillRect/>
          </a:stretch>
        </p:blipFill>
        <p:spPr>
          <a:xfrm>
            <a:off x="17297587" y="9484599"/>
            <a:ext cx="4864878" cy="730421"/>
          </a:xfrm>
          <a:prstGeom prst="rect">
            <a:avLst/>
          </a:prstGeom>
          <a:ln w="12700">
            <a:miter lim="400000"/>
          </a:ln>
        </p:spPr>
      </p:pic>
      <p:pic>
        <p:nvPicPr>
          <p:cNvPr id="668" name="Rt0.125Ra1.8775.png" descr="Rt0.125Ra1.8775.png"/>
          <p:cNvPicPr>
            <a:picLocks noChangeAspect="1"/>
          </p:cNvPicPr>
          <p:nvPr/>
        </p:nvPicPr>
        <p:blipFill>
          <a:blip r:embed="rId7">
            <a:extLst/>
          </a:blip>
          <a:stretch>
            <a:fillRect/>
          </a:stretch>
        </p:blipFill>
        <p:spPr>
          <a:xfrm>
            <a:off x="9059975" y="9484599"/>
            <a:ext cx="5746751" cy="834661"/>
          </a:xfrm>
          <a:prstGeom prst="rect">
            <a:avLst/>
          </a:prstGeom>
          <a:ln w="12700">
            <a:miter lim="400000"/>
          </a:ln>
        </p:spPr>
      </p:pic>
      <p:pic>
        <p:nvPicPr>
          <p:cNvPr id="669" name="Rt0.0Ra1.8775.png" descr="Rt0.0Ra1.8775.png"/>
          <p:cNvPicPr>
            <a:picLocks noChangeAspect="1"/>
          </p:cNvPicPr>
          <p:nvPr/>
        </p:nvPicPr>
        <p:blipFill>
          <a:blip r:embed="rId8">
            <a:extLst/>
          </a:blip>
          <a:stretch>
            <a:fillRect/>
          </a:stretch>
        </p:blipFill>
        <p:spPr>
          <a:xfrm>
            <a:off x="1648436" y="9522238"/>
            <a:ext cx="4976480" cy="759383"/>
          </a:xfrm>
          <a:prstGeom prst="rect">
            <a:avLst/>
          </a:prstGeom>
          <a:ln w="12700">
            <a:miter lim="400000"/>
          </a:ln>
        </p:spPr>
      </p:pic>
      <p:sp>
        <p:nvSpPr>
          <p:cNvPr id="670" name="線"/>
          <p:cNvSpPr/>
          <p:nvPr/>
        </p:nvSpPr>
        <p:spPr>
          <a:xfrm>
            <a:off x="3751900" y="11367093"/>
            <a:ext cx="16880201" cy="1"/>
          </a:xfrm>
          <a:prstGeom prst="line">
            <a:avLst/>
          </a:prstGeom>
          <a:ln w="215900">
            <a:solidFill>
              <a:srgbClr val="000000"/>
            </a:solidFill>
            <a:miter lim="400000"/>
            <a:tailEnd type="triangle"/>
          </a:ln>
        </p:spPr>
        <p:txBody>
          <a:bodyPr lIns="50800" tIns="50800" rIns="50800" bIns="50800" anchor="ctr"/>
          <a:lstStyle/>
          <a:p>
            <a:pPr/>
          </a:p>
        </p:txBody>
      </p:sp>
      <p:pic>
        <p:nvPicPr>
          <p:cNvPr id="671" name="RtJP.png" descr="RtJP.png"/>
          <p:cNvPicPr>
            <a:picLocks noChangeAspect="1"/>
          </p:cNvPicPr>
          <p:nvPr/>
        </p:nvPicPr>
        <p:blipFill>
          <a:blip r:embed="rId9">
            <a:extLst/>
          </a:blip>
          <a:stretch>
            <a:fillRect/>
          </a:stretch>
        </p:blipFill>
        <p:spPr>
          <a:xfrm>
            <a:off x="8892680" y="11727918"/>
            <a:ext cx="6598640" cy="135816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4" presetID="2" grpId="1" fill="hold">
                                  <p:stCondLst>
                                    <p:cond delay="0"/>
                                  </p:stCondLst>
                                  <p:iterate type="el" backwards="0">
                                    <p:tmAbs val="0"/>
                                  </p:iterate>
                                  <p:childTnLst>
                                    <p:anim calcmode="lin" valueType="num">
                                      <p:cBhvr>
                                        <p:cTn id="6" dur="500" fill="hold"/>
                                        <p:tgtEl>
                                          <p:spTgt spid="664"/>
                                        </p:tgtEl>
                                        <p:attrNameLst>
                                          <p:attrName>ppt_x</p:attrName>
                                        </p:attrNameLst>
                                      </p:cBhvr>
                                      <p:tavLst>
                                        <p:tav tm="0">
                                          <p:val>
                                            <p:strVal val="ppt_x"/>
                                          </p:val>
                                        </p:tav>
                                        <p:tav tm="100000">
                                          <p:val>
                                            <p:strVal val="ppt_x"/>
                                          </p:val>
                                        </p:tav>
                                      </p:tavLst>
                                    </p:anim>
                                    <p:anim calcmode="lin" valueType="num">
                                      <p:cBhvr>
                                        <p:cTn id="7" dur="500" fill="hold"/>
                                        <p:tgtEl>
                                          <p:spTgt spid="664"/>
                                        </p:tgtEl>
                                        <p:attrNameLst>
                                          <p:attrName>ppt_y</p:attrName>
                                        </p:attrNameLst>
                                      </p:cBhvr>
                                      <p:tavLst>
                                        <p:tav tm="0">
                                          <p:val>
                                            <p:strVal val="ppt_y"/>
                                          </p:val>
                                        </p:tav>
                                        <p:tav tm="100000">
                                          <p:val>
                                            <p:strVal val="1+ppt_h/2"/>
                                          </p:val>
                                        </p:tav>
                                      </p:tavLst>
                                    </p:anim>
                                    <p:set>
                                      <p:cBhvr>
                                        <p:cTn id="8" fill="hold">
                                          <p:stCondLst>
                                            <p:cond delay="499"/>
                                          </p:stCondLst>
                                        </p:cTn>
                                        <p:tgtEl>
                                          <p:spTgt spid="664"/>
                                        </p:tgtEl>
                                        <p:attrNameLst>
                                          <p:attrName>style.visibility</p:attrName>
                                        </p:attrNameLst>
                                      </p:cBhvr>
                                      <p:to>
                                        <p:strVal val="hidden"/>
                                      </p:to>
                                    </p:set>
                                  </p:childTnLst>
                                </p:cTn>
                              </p:par>
                            </p:childTnLst>
                          </p:cTn>
                        </p:par>
                        <p:par>
                          <p:cTn id="9" fill="hold">
                            <p:stCondLst>
                              <p:cond delay="500"/>
                            </p:stCondLst>
                            <p:childTnLst>
                              <p:par>
                                <p:cTn id="10" presetClass="exit" nodeType="afterEffect" presetSubtype="4" presetID="2" grpId="2" fill="hold">
                                  <p:stCondLst>
                                    <p:cond delay="0"/>
                                  </p:stCondLst>
                                  <p:iterate type="el" backwards="0">
                                    <p:tmAbs val="0"/>
                                  </p:iterate>
                                  <p:childTnLst>
                                    <p:anim calcmode="lin" valueType="num">
                                      <p:cBhvr>
                                        <p:cTn id="11" dur="500" fill="hold"/>
                                        <p:tgtEl>
                                          <p:spTgt spid="665"/>
                                        </p:tgtEl>
                                        <p:attrNameLst>
                                          <p:attrName>ppt_x</p:attrName>
                                        </p:attrNameLst>
                                      </p:cBhvr>
                                      <p:tavLst>
                                        <p:tav tm="0">
                                          <p:val>
                                            <p:strVal val="ppt_x"/>
                                          </p:val>
                                        </p:tav>
                                        <p:tav tm="100000">
                                          <p:val>
                                            <p:strVal val="ppt_x"/>
                                          </p:val>
                                        </p:tav>
                                      </p:tavLst>
                                    </p:anim>
                                    <p:anim calcmode="lin" valueType="num">
                                      <p:cBhvr>
                                        <p:cTn id="12" dur="500" fill="hold"/>
                                        <p:tgtEl>
                                          <p:spTgt spid="665"/>
                                        </p:tgtEl>
                                        <p:attrNameLst>
                                          <p:attrName>ppt_y</p:attrName>
                                        </p:attrNameLst>
                                      </p:cBhvr>
                                      <p:tavLst>
                                        <p:tav tm="0">
                                          <p:val>
                                            <p:strVal val="ppt_y"/>
                                          </p:val>
                                        </p:tav>
                                        <p:tav tm="100000">
                                          <p:val>
                                            <p:strVal val="1+ppt_h/2"/>
                                          </p:val>
                                        </p:tav>
                                      </p:tavLst>
                                    </p:anim>
                                    <p:set>
                                      <p:cBhvr>
                                        <p:cTn id="13" fill="hold">
                                          <p:stCondLst>
                                            <p:cond delay="499"/>
                                          </p:stCondLst>
                                        </p:cTn>
                                        <p:tgtEl>
                                          <p:spTgt spid="665"/>
                                        </p:tgtEl>
                                        <p:attrNameLst>
                                          <p:attrName>style.visibility</p:attrName>
                                        </p:attrNameLst>
                                      </p:cBhvr>
                                      <p:to>
                                        <p:strVal val="hidden"/>
                                      </p:to>
                                    </p:set>
                                  </p:childTnLst>
                                </p:cTn>
                              </p:par>
                            </p:childTnLst>
                          </p:cTn>
                        </p:par>
                        <p:par>
                          <p:cTn id="14" fill="hold">
                            <p:stCondLst>
                              <p:cond delay="1000"/>
                            </p:stCondLst>
                            <p:childTnLst>
                              <p:par>
                                <p:cTn id="15" presetClass="exit" nodeType="afterEffect" presetSubtype="4" presetID="2" grpId="3" fill="hold">
                                  <p:stCondLst>
                                    <p:cond delay="0"/>
                                  </p:stCondLst>
                                  <p:iterate type="el" backwards="0">
                                    <p:tmAbs val="0"/>
                                  </p:iterate>
                                  <p:childTnLst>
                                    <p:anim calcmode="lin" valueType="num">
                                      <p:cBhvr>
                                        <p:cTn id="16" dur="500" fill="hold"/>
                                        <p:tgtEl>
                                          <p:spTgt spid="668"/>
                                        </p:tgtEl>
                                        <p:attrNameLst>
                                          <p:attrName>ppt_x</p:attrName>
                                        </p:attrNameLst>
                                      </p:cBhvr>
                                      <p:tavLst>
                                        <p:tav tm="0">
                                          <p:val>
                                            <p:strVal val="ppt_x"/>
                                          </p:val>
                                        </p:tav>
                                        <p:tav tm="100000">
                                          <p:val>
                                            <p:strVal val="ppt_x"/>
                                          </p:val>
                                        </p:tav>
                                      </p:tavLst>
                                    </p:anim>
                                    <p:anim calcmode="lin" valueType="num">
                                      <p:cBhvr>
                                        <p:cTn id="17" dur="500" fill="hold"/>
                                        <p:tgtEl>
                                          <p:spTgt spid="668"/>
                                        </p:tgtEl>
                                        <p:attrNameLst>
                                          <p:attrName>ppt_y</p:attrName>
                                        </p:attrNameLst>
                                      </p:cBhvr>
                                      <p:tavLst>
                                        <p:tav tm="0">
                                          <p:val>
                                            <p:strVal val="ppt_y"/>
                                          </p:val>
                                        </p:tav>
                                        <p:tav tm="100000">
                                          <p:val>
                                            <p:strVal val="1+ppt_h/2"/>
                                          </p:val>
                                        </p:tav>
                                      </p:tavLst>
                                    </p:anim>
                                    <p:set>
                                      <p:cBhvr>
                                        <p:cTn id="18" fill="hold">
                                          <p:stCondLst>
                                            <p:cond delay="499"/>
                                          </p:stCondLst>
                                        </p:cTn>
                                        <p:tgtEl>
                                          <p:spTgt spid="668"/>
                                        </p:tgtEl>
                                        <p:attrNameLst>
                                          <p:attrName>style.visibility</p:attrName>
                                        </p:attrNameLst>
                                      </p:cBhvr>
                                      <p:to>
                                        <p:strVal val="hidden"/>
                                      </p:to>
                                    </p:set>
                                  </p:childTnLst>
                                </p:cTn>
                              </p:par>
                            </p:childTnLst>
                          </p:cTn>
                        </p:par>
                        <p:par>
                          <p:cTn id="19" fill="hold">
                            <p:stCondLst>
                              <p:cond delay="1500"/>
                            </p:stCondLst>
                            <p:childTnLst>
                              <p:par>
                                <p:cTn id="20" presetClass="exit" nodeType="afterEffect" presetSubtype="4" presetID="2" grpId="4" fill="hold">
                                  <p:stCondLst>
                                    <p:cond delay="0"/>
                                  </p:stCondLst>
                                  <p:iterate type="el" backwards="0">
                                    <p:tmAbs val="0"/>
                                  </p:iterate>
                                  <p:childTnLst>
                                    <p:anim calcmode="lin" valueType="num">
                                      <p:cBhvr>
                                        <p:cTn id="21" dur="500" fill="hold"/>
                                        <p:tgtEl>
                                          <p:spTgt spid="669"/>
                                        </p:tgtEl>
                                        <p:attrNameLst>
                                          <p:attrName>ppt_x</p:attrName>
                                        </p:attrNameLst>
                                      </p:cBhvr>
                                      <p:tavLst>
                                        <p:tav tm="0">
                                          <p:val>
                                            <p:strVal val="ppt_x"/>
                                          </p:val>
                                        </p:tav>
                                        <p:tav tm="100000">
                                          <p:val>
                                            <p:strVal val="ppt_x"/>
                                          </p:val>
                                        </p:tav>
                                      </p:tavLst>
                                    </p:anim>
                                    <p:anim calcmode="lin" valueType="num">
                                      <p:cBhvr>
                                        <p:cTn id="22" dur="500" fill="hold"/>
                                        <p:tgtEl>
                                          <p:spTgt spid="669"/>
                                        </p:tgtEl>
                                        <p:attrNameLst>
                                          <p:attrName>ppt_y</p:attrName>
                                        </p:attrNameLst>
                                      </p:cBhvr>
                                      <p:tavLst>
                                        <p:tav tm="0">
                                          <p:val>
                                            <p:strVal val="ppt_y"/>
                                          </p:val>
                                        </p:tav>
                                        <p:tav tm="100000">
                                          <p:val>
                                            <p:strVal val="1+ppt_h/2"/>
                                          </p:val>
                                        </p:tav>
                                      </p:tavLst>
                                    </p:anim>
                                    <p:set>
                                      <p:cBhvr>
                                        <p:cTn id="23" fill="hold">
                                          <p:stCondLst>
                                            <p:cond delay="499"/>
                                          </p:stCondLst>
                                        </p:cTn>
                                        <p:tgtEl>
                                          <p:spTgt spid="669"/>
                                        </p:tgtEl>
                                        <p:attrNameLst>
                                          <p:attrName>style.visibility</p:attrName>
                                        </p:attrNameLst>
                                      </p:cBhvr>
                                      <p:to>
                                        <p:strVal val="hidden"/>
                                      </p:to>
                                    </p:set>
                                  </p:childTnLst>
                                </p:cTn>
                              </p:par>
                            </p:childTnLst>
                          </p:cTn>
                        </p:par>
                        <p:par>
                          <p:cTn id="24" fill="hold">
                            <p:stCondLst>
                              <p:cond delay="2000"/>
                            </p:stCondLst>
                            <p:childTnLst>
                              <p:par>
                                <p:cTn id="25" presetClass="exit" nodeType="afterEffect" presetSubtype="4" presetID="2" grpId="5" fill="hold">
                                  <p:stCondLst>
                                    <p:cond delay="0"/>
                                  </p:stCondLst>
                                  <p:iterate type="el" backwards="0">
                                    <p:tmAbs val="0"/>
                                  </p:iterate>
                                  <p:childTnLst>
                                    <p:anim calcmode="lin" valueType="num">
                                      <p:cBhvr>
                                        <p:cTn id="26" dur="500" fill="hold"/>
                                        <p:tgtEl>
                                          <p:spTgt spid="671"/>
                                        </p:tgtEl>
                                        <p:attrNameLst>
                                          <p:attrName>ppt_x</p:attrName>
                                        </p:attrNameLst>
                                      </p:cBhvr>
                                      <p:tavLst>
                                        <p:tav tm="0">
                                          <p:val>
                                            <p:strVal val="ppt_x"/>
                                          </p:val>
                                        </p:tav>
                                        <p:tav tm="100000">
                                          <p:val>
                                            <p:strVal val="ppt_x"/>
                                          </p:val>
                                        </p:tav>
                                      </p:tavLst>
                                    </p:anim>
                                    <p:anim calcmode="lin" valueType="num">
                                      <p:cBhvr>
                                        <p:cTn id="27" dur="500" fill="hold"/>
                                        <p:tgtEl>
                                          <p:spTgt spid="671"/>
                                        </p:tgtEl>
                                        <p:attrNameLst>
                                          <p:attrName>ppt_y</p:attrName>
                                        </p:attrNameLst>
                                      </p:cBhvr>
                                      <p:tavLst>
                                        <p:tav tm="0">
                                          <p:val>
                                            <p:strVal val="ppt_y"/>
                                          </p:val>
                                        </p:tav>
                                        <p:tav tm="100000">
                                          <p:val>
                                            <p:strVal val="1+ppt_h/2"/>
                                          </p:val>
                                        </p:tav>
                                      </p:tavLst>
                                    </p:anim>
                                    <p:set>
                                      <p:cBhvr>
                                        <p:cTn id="28" fill="hold">
                                          <p:stCondLst>
                                            <p:cond delay="499"/>
                                          </p:stCondLst>
                                        </p:cTn>
                                        <p:tgtEl>
                                          <p:spTgt spid="67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69" grpId="4"/>
      <p:bldP build="whole" bldLvl="1" animBg="1" rev="0" advAuto="0" spid="668" grpId="3"/>
      <p:bldP build="whole" bldLvl="1" animBg="1" rev="0" advAuto="0" spid="664" grpId="1"/>
      <p:bldP build="whole" bldLvl="1" animBg="1" rev="0" advAuto="0" spid="665" grpId="2"/>
      <p:bldP build="whole" bldLvl="1" animBg="1" rev="0" advAuto="0" spid="671" grpId="5"/>
    </p:bldLst>
  </p:timing>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5" name="実験と分析"/>
          <p:cNvSpPr txBox="1"/>
          <p:nvPr>
            <p:ph type="title"/>
          </p:nvPr>
        </p:nvSpPr>
        <p:spPr>
          <a:prstGeom prst="rect">
            <a:avLst/>
          </a:prstGeom>
        </p:spPr>
        <p:txBody>
          <a:bodyPr/>
          <a:lstStyle/>
          <a:p>
            <a:pPr/>
            <a:r>
              <a:t>実験と分析</a:t>
            </a:r>
          </a:p>
        </p:txBody>
      </p:sp>
      <p:sp>
        <p:nvSpPr>
          <p:cNvPr id="676" name="リミットサイクル"/>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リミットサイクル</a:t>
            </a:r>
          </a:p>
        </p:txBody>
      </p:sp>
      <p:sp>
        <p:nvSpPr>
          <p:cNvPr id="67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678"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3">
            <a:extLst/>
          </a:blip>
          <a:stretch>
            <a:fillRect/>
          </a:stretch>
        </p:blipFill>
        <p:spPr>
          <a:xfrm>
            <a:off x="15615666" y="3458631"/>
            <a:ext cx="7620001" cy="5080001"/>
          </a:xfrm>
          <a:prstGeom prst="rect">
            <a:avLst/>
          </a:prstGeom>
          <a:ln w="12700">
            <a:miter lim="400000"/>
          </a:ln>
        </p:spPr>
      </p:pic>
      <p:pic>
        <p:nvPicPr>
          <p:cNvPr id="679" name="Rt0.5Ra1.8775.png" descr="Rt0.5Ra1.8775.png"/>
          <p:cNvPicPr>
            <a:picLocks noChangeAspect="1"/>
          </p:cNvPicPr>
          <p:nvPr/>
        </p:nvPicPr>
        <p:blipFill>
          <a:blip r:embed="rId4">
            <a:extLst/>
          </a:blip>
          <a:stretch>
            <a:fillRect/>
          </a:stretch>
        </p:blipFill>
        <p:spPr>
          <a:xfrm>
            <a:off x="17297587" y="9484599"/>
            <a:ext cx="4864878" cy="730421"/>
          </a:xfrm>
          <a:prstGeom prst="rect">
            <a:avLst/>
          </a:prstGeom>
          <a:ln w="12700">
            <a:miter lim="400000"/>
          </a:ln>
        </p:spPr>
      </p:pic>
      <p:sp>
        <p:nvSpPr>
          <p:cNvPr id="680" name="線"/>
          <p:cNvSpPr/>
          <p:nvPr/>
        </p:nvSpPr>
        <p:spPr>
          <a:xfrm>
            <a:off x="3751900" y="11367093"/>
            <a:ext cx="16880201" cy="1"/>
          </a:xfrm>
          <a:prstGeom prst="line">
            <a:avLst/>
          </a:prstGeom>
          <a:ln w="215900">
            <a:solidFill>
              <a:srgbClr val="000000"/>
            </a:solidFill>
            <a:miter lim="400000"/>
            <a:tailEnd type="triangle"/>
          </a:ln>
        </p:spPr>
        <p:txBody>
          <a:bodyPr lIns="50800" tIns="50800" rIns="50800" bIns="50800" anchor="ctr"/>
          <a:lstStyle/>
          <a:p>
            <a:pPr/>
          </a:p>
        </p:txBody>
      </p:sp>
      <p:pic>
        <p:nvPicPr>
          <p:cNvPr id="681" name="2023-12-28T12:38:52.686_map_10times_chi1.265_Ay50_rho0.4_T0.43_dT0.04_Rd0.0_Rt0.5_Ra0.0_g0.0003999718779659611_run4.0e8.png" descr="2023-12-28T12:38:52.686_map_10times_chi1.265_Ay50_rho0.4_T0.43_dT0.04_Rd0.0_Rt0.5_Ra0.0_g0.0003999718779659611_run4.0e8.png"/>
          <p:cNvPicPr>
            <a:picLocks noChangeAspect="1"/>
          </p:cNvPicPr>
          <p:nvPr/>
        </p:nvPicPr>
        <p:blipFill>
          <a:blip r:embed="rId5">
            <a:extLst/>
          </a:blip>
          <a:stretch>
            <a:fillRect/>
          </a:stretch>
        </p:blipFill>
        <p:spPr>
          <a:xfrm>
            <a:off x="434411" y="3458631"/>
            <a:ext cx="7620001" cy="5080001"/>
          </a:xfrm>
          <a:prstGeom prst="rect">
            <a:avLst/>
          </a:prstGeom>
          <a:ln w="12700">
            <a:miter lim="400000"/>
          </a:ln>
        </p:spPr>
      </p:pic>
      <p:pic>
        <p:nvPicPr>
          <p:cNvPr id="682" name="2023-12-28T12:38:52.752_map_10times_chi1.265_Ay50_rho0.4_T0.43_dT0.04_Rd0.0_Rt0.5_Ra0.4693845_g0.0003999718779659611_run4.0e8.png" descr="2023-12-28T12:38:52.752_map_10times_chi1.265_Ay50_rho0.4_T0.43_dT0.04_Rd0.0_Rt0.5_Ra0.4693845_g0.0003999718779659611_run4.0e8.png"/>
          <p:cNvPicPr>
            <a:picLocks noChangeAspect="1"/>
          </p:cNvPicPr>
          <p:nvPr/>
        </p:nvPicPr>
        <p:blipFill>
          <a:blip r:embed="rId6">
            <a:extLst/>
          </a:blip>
          <a:stretch>
            <a:fillRect/>
          </a:stretch>
        </p:blipFill>
        <p:spPr>
          <a:xfrm>
            <a:off x="8025038" y="3458631"/>
            <a:ext cx="7620001" cy="5080001"/>
          </a:xfrm>
          <a:prstGeom prst="rect">
            <a:avLst/>
          </a:prstGeom>
          <a:ln w="12700">
            <a:miter lim="400000"/>
          </a:ln>
        </p:spPr>
      </p:pic>
      <p:pic>
        <p:nvPicPr>
          <p:cNvPr id="683" name="Rt0.5Ra0.0.png" descr="Rt0.5Ra0.0.png"/>
          <p:cNvPicPr>
            <a:picLocks noChangeAspect="1"/>
          </p:cNvPicPr>
          <p:nvPr/>
        </p:nvPicPr>
        <p:blipFill>
          <a:blip r:embed="rId7">
            <a:extLst/>
          </a:blip>
          <a:stretch>
            <a:fillRect/>
          </a:stretch>
        </p:blipFill>
        <p:spPr>
          <a:xfrm>
            <a:off x="1956215" y="9460028"/>
            <a:ext cx="4576393" cy="779563"/>
          </a:xfrm>
          <a:prstGeom prst="rect">
            <a:avLst/>
          </a:prstGeom>
          <a:ln w="12700">
            <a:miter lim="400000"/>
          </a:ln>
        </p:spPr>
      </p:pic>
      <p:pic>
        <p:nvPicPr>
          <p:cNvPr id="684" name="Rt0.5Ra0.4694.png" descr="Rt0.5Ra0.4694.png"/>
          <p:cNvPicPr>
            <a:picLocks noChangeAspect="1"/>
          </p:cNvPicPr>
          <p:nvPr/>
        </p:nvPicPr>
        <p:blipFill>
          <a:blip r:embed="rId8">
            <a:extLst/>
          </a:blip>
          <a:stretch>
            <a:fillRect/>
          </a:stretch>
        </p:blipFill>
        <p:spPr>
          <a:xfrm>
            <a:off x="9372673" y="9484599"/>
            <a:ext cx="5229091" cy="677149"/>
          </a:xfrm>
          <a:prstGeom prst="rect">
            <a:avLst/>
          </a:prstGeom>
          <a:ln w="12700">
            <a:miter lim="400000"/>
          </a:ln>
        </p:spPr>
      </p:pic>
      <p:pic>
        <p:nvPicPr>
          <p:cNvPr id="685" name="RtRaJP.png" descr="RtRaJP.png"/>
          <p:cNvPicPr>
            <a:picLocks noChangeAspect="1"/>
          </p:cNvPicPr>
          <p:nvPr/>
        </p:nvPicPr>
        <p:blipFill>
          <a:blip r:embed="rId9">
            <a:extLst/>
          </a:blip>
          <a:srcRect l="54986" t="0" r="0" b="0"/>
          <a:stretch>
            <a:fillRect/>
          </a:stretch>
        </p:blipFill>
        <p:spPr>
          <a:xfrm>
            <a:off x="9023355" y="11674042"/>
            <a:ext cx="5927713" cy="143908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 presetID="2" grpId="1" fill="hold">
                                  <p:stCondLst>
                                    <p:cond delay="0"/>
                                  </p:stCondLst>
                                  <p:iterate type="el" backwards="0">
                                    <p:tmAbs val="0"/>
                                  </p:iterate>
                                  <p:childTnLst>
                                    <p:set>
                                      <p:cBhvr>
                                        <p:cTn id="6" fill="hold"/>
                                        <p:tgtEl>
                                          <p:spTgt spid="681"/>
                                        </p:tgtEl>
                                        <p:attrNameLst>
                                          <p:attrName>style.visibility</p:attrName>
                                        </p:attrNameLst>
                                      </p:cBhvr>
                                      <p:to>
                                        <p:strVal val="visible"/>
                                      </p:to>
                                    </p:set>
                                    <p:anim calcmode="lin" valueType="num">
                                      <p:cBhvr>
                                        <p:cTn id="7" dur="500" fill="hold"/>
                                        <p:tgtEl>
                                          <p:spTgt spid="681"/>
                                        </p:tgtEl>
                                        <p:attrNameLst>
                                          <p:attrName>ppt_x</p:attrName>
                                        </p:attrNameLst>
                                      </p:cBhvr>
                                      <p:tavLst>
                                        <p:tav tm="0">
                                          <p:val>
                                            <p:strVal val="#ppt_x"/>
                                          </p:val>
                                        </p:tav>
                                        <p:tav tm="100000">
                                          <p:val>
                                            <p:strVal val="#ppt_x"/>
                                          </p:val>
                                        </p:tav>
                                      </p:tavLst>
                                    </p:anim>
                                    <p:anim calcmode="lin" valueType="num">
                                      <p:cBhvr>
                                        <p:cTn id="8" dur="500" fill="hold"/>
                                        <p:tgtEl>
                                          <p:spTgt spid="68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Class="entr" nodeType="afterEffect" presetSubtype="1" presetID="2" grpId="2" fill="hold">
                                  <p:stCondLst>
                                    <p:cond delay="0"/>
                                  </p:stCondLst>
                                  <p:iterate type="el" backwards="0">
                                    <p:tmAbs val="0"/>
                                  </p:iterate>
                                  <p:childTnLst>
                                    <p:set>
                                      <p:cBhvr>
                                        <p:cTn id="11" fill="hold"/>
                                        <p:tgtEl>
                                          <p:spTgt spid="682"/>
                                        </p:tgtEl>
                                        <p:attrNameLst>
                                          <p:attrName>style.visibility</p:attrName>
                                        </p:attrNameLst>
                                      </p:cBhvr>
                                      <p:to>
                                        <p:strVal val="visible"/>
                                      </p:to>
                                    </p:set>
                                    <p:anim calcmode="lin" valueType="num">
                                      <p:cBhvr>
                                        <p:cTn id="12" dur="500" fill="hold"/>
                                        <p:tgtEl>
                                          <p:spTgt spid="682"/>
                                        </p:tgtEl>
                                        <p:attrNameLst>
                                          <p:attrName>ppt_x</p:attrName>
                                        </p:attrNameLst>
                                      </p:cBhvr>
                                      <p:tavLst>
                                        <p:tav tm="0">
                                          <p:val>
                                            <p:strVal val="#ppt_x"/>
                                          </p:val>
                                        </p:tav>
                                        <p:tav tm="100000">
                                          <p:val>
                                            <p:strVal val="#ppt_x"/>
                                          </p:val>
                                        </p:tav>
                                      </p:tavLst>
                                    </p:anim>
                                    <p:anim calcmode="lin" valueType="num">
                                      <p:cBhvr>
                                        <p:cTn id="13" dur="500" fill="hold"/>
                                        <p:tgtEl>
                                          <p:spTgt spid="682"/>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Class="entr" nodeType="afterEffect" presetSubtype="1" presetID="2" grpId="3" fill="hold">
                                  <p:stCondLst>
                                    <p:cond delay="0"/>
                                  </p:stCondLst>
                                  <p:iterate type="el" backwards="0">
                                    <p:tmAbs val="0"/>
                                  </p:iterate>
                                  <p:childTnLst>
                                    <p:set>
                                      <p:cBhvr>
                                        <p:cTn id="16" fill="hold"/>
                                        <p:tgtEl>
                                          <p:spTgt spid="683"/>
                                        </p:tgtEl>
                                        <p:attrNameLst>
                                          <p:attrName>style.visibility</p:attrName>
                                        </p:attrNameLst>
                                      </p:cBhvr>
                                      <p:to>
                                        <p:strVal val="visible"/>
                                      </p:to>
                                    </p:set>
                                    <p:anim calcmode="lin" valueType="num">
                                      <p:cBhvr>
                                        <p:cTn id="17" dur="500" fill="hold"/>
                                        <p:tgtEl>
                                          <p:spTgt spid="683"/>
                                        </p:tgtEl>
                                        <p:attrNameLst>
                                          <p:attrName>ppt_x</p:attrName>
                                        </p:attrNameLst>
                                      </p:cBhvr>
                                      <p:tavLst>
                                        <p:tav tm="0">
                                          <p:val>
                                            <p:strVal val="#ppt_x"/>
                                          </p:val>
                                        </p:tav>
                                        <p:tav tm="100000">
                                          <p:val>
                                            <p:strVal val="#ppt_x"/>
                                          </p:val>
                                        </p:tav>
                                      </p:tavLst>
                                    </p:anim>
                                    <p:anim calcmode="lin" valueType="num">
                                      <p:cBhvr>
                                        <p:cTn id="18" dur="500" fill="hold"/>
                                        <p:tgtEl>
                                          <p:spTgt spid="68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Class="entr" nodeType="afterEffect" presetSubtype="1" presetID="2" grpId="4" fill="hold">
                                  <p:stCondLst>
                                    <p:cond delay="0"/>
                                  </p:stCondLst>
                                  <p:iterate type="el" backwards="0">
                                    <p:tmAbs val="0"/>
                                  </p:iterate>
                                  <p:childTnLst>
                                    <p:set>
                                      <p:cBhvr>
                                        <p:cTn id="21" fill="hold"/>
                                        <p:tgtEl>
                                          <p:spTgt spid="684"/>
                                        </p:tgtEl>
                                        <p:attrNameLst>
                                          <p:attrName>style.visibility</p:attrName>
                                        </p:attrNameLst>
                                      </p:cBhvr>
                                      <p:to>
                                        <p:strVal val="visible"/>
                                      </p:to>
                                    </p:set>
                                    <p:anim calcmode="lin" valueType="num">
                                      <p:cBhvr>
                                        <p:cTn id="22" dur="500" fill="hold"/>
                                        <p:tgtEl>
                                          <p:spTgt spid="684"/>
                                        </p:tgtEl>
                                        <p:attrNameLst>
                                          <p:attrName>ppt_x</p:attrName>
                                        </p:attrNameLst>
                                      </p:cBhvr>
                                      <p:tavLst>
                                        <p:tav tm="0">
                                          <p:val>
                                            <p:strVal val="#ppt_x"/>
                                          </p:val>
                                        </p:tav>
                                        <p:tav tm="100000">
                                          <p:val>
                                            <p:strVal val="#ppt_x"/>
                                          </p:val>
                                        </p:tav>
                                      </p:tavLst>
                                    </p:anim>
                                    <p:anim calcmode="lin" valueType="num">
                                      <p:cBhvr>
                                        <p:cTn id="23" dur="500" fill="hold"/>
                                        <p:tgtEl>
                                          <p:spTgt spid="6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2" grpId="2"/>
      <p:bldP build="whole" bldLvl="1" animBg="1" rev="0" advAuto="0" spid="681" grpId="1"/>
      <p:bldP build="whole" bldLvl="1" animBg="1" rev="0" advAuto="0" spid="684" grpId="4"/>
      <p:bldP build="whole" bldLvl="1" animBg="1" rev="0" advAuto="0" spid="683" grpId="3"/>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壁の濡れ性が誘起する, 重力と熱流をかけた流体系のダイナミクスの変化"/>
          <p:cNvSpPr txBox="1"/>
          <p:nvPr>
            <p:ph type="title"/>
          </p:nvPr>
        </p:nvSpPr>
        <p:spPr>
          <a:prstGeom prst="rect">
            <a:avLst/>
          </a:prstGeom>
        </p:spPr>
        <p:txBody>
          <a:bodyPr/>
          <a:lstStyle>
            <a:lvl1pPr defTabSz="1536153">
              <a:defRPr spc="-107" sz="5355"/>
            </a:lvl1pPr>
          </a:lstStyle>
          <a:p>
            <a:pPr/>
            <a:r>
              <a:t>壁の濡れ性が誘起する, 重力と熱流をかけた流体系のダイナミクスの変化</a:t>
            </a:r>
          </a:p>
        </p:txBody>
      </p:sp>
      <p:sp>
        <p:nvSpPr>
          <p:cNvPr id="690" name="目次"/>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414236">
              <a:lnSpc>
                <a:spcPct val="80000"/>
              </a:lnSpc>
              <a:defRPr spc="-134" sz="6728"/>
            </a:lvl1pPr>
          </a:lstStyle>
          <a:p>
            <a:pPr/>
            <a:r>
              <a:t>目次</a:t>
            </a:r>
          </a:p>
        </p:txBody>
      </p:sp>
      <p:sp>
        <p:nvSpPr>
          <p:cNvPr id="691" name="背景と先行研究…"/>
          <p:cNvSpPr txBox="1"/>
          <p:nvPr>
            <p:ph type="body" idx="1"/>
          </p:nvPr>
        </p:nvSpPr>
        <p:spPr>
          <a:prstGeom prst="rect">
            <a:avLst/>
          </a:prstGeom>
        </p:spPr>
        <p:txBody>
          <a:bodyPr numCol="2" spcCol="1098550"/>
          <a:lstStyle/>
          <a:p>
            <a:pPr marL="469391" indent="-469391" defTabSz="1877520">
              <a:spcBef>
                <a:spcPts val="3400"/>
              </a:spcBef>
              <a:defRPr sz="3696">
                <a:solidFill>
                  <a:srgbClr val="929292"/>
                </a:solidFill>
              </a:defRPr>
            </a:pPr>
            <a:r>
              <a:t>背景と先行研究</a:t>
            </a:r>
          </a:p>
          <a:p>
            <a:pPr marL="469391" indent="-469391" defTabSz="1877520">
              <a:spcBef>
                <a:spcPts val="3400"/>
              </a:spcBef>
              <a:defRPr sz="3696">
                <a:solidFill>
                  <a:srgbClr val="929292"/>
                </a:solidFill>
              </a:defRPr>
            </a:pPr>
            <a:r>
              <a:t>系の設定</a:t>
            </a:r>
          </a:p>
          <a:p>
            <a:pPr lvl="1" marL="938783" indent="-469391" defTabSz="1877520">
              <a:spcBef>
                <a:spcPts val="3400"/>
              </a:spcBef>
              <a:defRPr sz="3696">
                <a:solidFill>
                  <a:srgbClr val="929292"/>
                </a:solidFill>
              </a:defRPr>
            </a:pPr>
            <a:r>
              <a:t>図解</a:t>
            </a:r>
          </a:p>
          <a:p>
            <a:pPr lvl="1" marL="938783" indent="-469391" defTabSz="1877520">
              <a:spcBef>
                <a:spcPts val="3400"/>
              </a:spcBef>
              <a:defRPr sz="3696">
                <a:solidFill>
                  <a:srgbClr val="929292"/>
                </a:solidFill>
              </a:defRPr>
            </a:pPr>
            <a:r>
              <a:t>熱流</a:t>
            </a:r>
          </a:p>
          <a:p>
            <a:pPr lvl="1" marL="938783" indent="-469391" defTabSz="1877520">
              <a:spcBef>
                <a:spcPts val="3400"/>
              </a:spcBef>
              <a:defRPr sz="3696">
                <a:solidFill>
                  <a:srgbClr val="929292"/>
                </a:solidFill>
              </a:defRPr>
            </a:pPr>
            <a:r>
              <a:t>粒子-粒子間の相互作用</a:t>
            </a:r>
          </a:p>
          <a:p>
            <a:pPr marL="469391" indent="-469391" defTabSz="1877520">
              <a:spcBef>
                <a:spcPts val="3400"/>
              </a:spcBef>
              <a:defRPr sz="3696">
                <a:solidFill>
                  <a:srgbClr val="929292"/>
                </a:solidFill>
              </a:defRPr>
            </a:pPr>
            <a:r>
              <a:t>ハミルトニアン</a:t>
            </a:r>
          </a:p>
          <a:p>
            <a:pPr lvl="1" marL="938783" indent="-469391" defTabSz="1877520">
              <a:spcBef>
                <a:spcPts val="3400"/>
              </a:spcBef>
              <a:defRPr sz="3696">
                <a:solidFill>
                  <a:srgbClr val="929292"/>
                </a:solidFill>
              </a:defRPr>
            </a:pPr>
            <a:r>
              <a:t>結論</a:t>
            </a:r>
          </a:p>
          <a:p>
            <a:pPr lvl="1" marL="938783" indent="-469391" defTabSz="1877520">
              <a:spcBef>
                <a:spcPts val="3400"/>
              </a:spcBef>
              <a:defRPr sz="3696">
                <a:solidFill>
                  <a:srgbClr val="929292"/>
                </a:solidFill>
              </a:defRPr>
            </a:pPr>
            <a:r>
              <a:t>壁ポテンシャル</a:t>
            </a:r>
          </a:p>
          <a:p>
            <a:pPr marL="469391" indent="-469391" defTabSz="1877520">
              <a:spcBef>
                <a:spcPts val="3400"/>
              </a:spcBef>
              <a:defRPr sz="3696">
                <a:solidFill>
                  <a:srgbClr val="929292"/>
                </a:solidFill>
              </a:defRPr>
            </a:pPr>
            <a:r>
              <a:t>実験と分析</a:t>
            </a:r>
          </a:p>
          <a:p>
            <a:pPr lvl="1" marL="938783" indent="-469391" defTabSz="1877520">
              <a:spcBef>
                <a:spcPts val="3400"/>
              </a:spcBef>
              <a:defRPr sz="3696">
                <a:solidFill>
                  <a:srgbClr val="929292"/>
                </a:solidFill>
              </a:defRPr>
            </a:pPr>
            <a:r>
              <a:t>濡れ性</a:t>
            </a:r>
          </a:p>
          <a:p>
            <a:pPr lvl="1" marL="938783" indent="-469391" defTabSz="1877520">
              <a:spcBef>
                <a:spcPts val="3400"/>
              </a:spcBef>
              <a:defRPr sz="3696">
                <a:solidFill>
                  <a:srgbClr val="929292"/>
                </a:solidFill>
              </a:defRPr>
            </a:pPr>
            <a:r>
              <a:t>パラメータ</a:t>
            </a:r>
          </a:p>
          <a:p>
            <a:pPr lvl="1" marL="938783" indent="-469391" defTabSz="1877520">
              <a:spcBef>
                <a:spcPts val="3400"/>
              </a:spcBef>
              <a:defRPr sz="3696">
                <a:solidFill>
                  <a:srgbClr val="929292"/>
                </a:solidFill>
              </a:defRPr>
            </a:pPr>
            <a:r>
              <a:t>重心位置</a:t>
            </a:r>
          </a:p>
          <a:p>
            <a:pPr lvl="1" marL="938783" indent="-469391" defTabSz="1877520">
              <a:spcBef>
                <a:spcPts val="3400"/>
              </a:spcBef>
              <a:defRPr sz="3696">
                <a:solidFill>
                  <a:srgbClr val="929292"/>
                </a:solidFill>
              </a:defRPr>
            </a:pPr>
            <a:r>
              <a:t>空間的なばらつき</a:t>
            </a:r>
          </a:p>
          <a:p>
            <a:pPr lvl="1" marL="938783" indent="-469391" defTabSz="1877520">
              <a:spcBef>
                <a:spcPts val="3400"/>
              </a:spcBef>
              <a:defRPr sz="3696">
                <a:solidFill>
                  <a:srgbClr val="929292"/>
                </a:solidFill>
              </a:defRPr>
            </a:pPr>
            <a:r>
              <a:t>リミットサイクル</a:t>
            </a:r>
          </a:p>
          <a:p>
            <a:pPr marL="469391" indent="-469391" defTabSz="1877520">
              <a:spcBef>
                <a:spcPts val="3400"/>
              </a:spcBef>
              <a:defRPr sz="3696">
                <a:latin typeface="+mn-lt"/>
                <a:ea typeface="+mn-ea"/>
                <a:cs typeface="+mn-cs"/>
                <a:sym typeface="ヒラギノ角ゴ ProN W6"/>
              </a:defRPr>
            </a:pPr>
            <a:r>
              <a:t>まとめ</a:t>
            </a:r>
          </a:p>
          <a:p>
            <a:pPr marL="469391" indent="-469391" defTabSz="1877520">
              <a:spcBef>
                <a:spcPts val="3400"/>
              </a:spcBef>
              <a:defRPr sz="3696">
                <a:latin typeface="+mn-lt"/>
                <a:ea typeface="+mn-ea"/>
                <a:cs typeface="+mn-cs"/>
                <a:sym typeface="ヒラギノ角ゴ ProN W6"/>
              </a:defRPr>
            </a:pPr>
            <a:r>
              <a:t>今後の展望</a:t>
            </a:r>
          </a:p>
        </p:txBody>
      </p:sp>
      <p:sp>
        <p:nvSpPr>
          <p:cNvPr id="69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4" name="RtRaJP.png" descr="RtRaJP.png"/>
          <p:cNvPicPr>
            <a:picLocks noChangeAspect="1"/>
          </p:cNvPicPr>
          <p:nvPr/>
        </p:nvPicPr>
        <p:blipFill>
          <a:blip r:embed="rId3">
            <a:extLst/>
          </a:blip>
          <a:stretch>
            <a:fillRect/>
          </a:stretch>
        </p:blipFill>
        <p:spPr>
          <a:xfrm>
            <a:off x="9059929" y="987363"/>
            <a:ext cx="14800651" cy="1617437"/>
          </a:xfrm>
          <a:prstGeom prst="rect">
            <a:avLst/>
          </a:prstGeom>
          <a:ln w="12700">
            <a:miter lim="400000"/>
          </a:ln>
        </p:spPr>
      </p:pic>
      <p:sp>
        <p:nvSpPr>
          <p:cNvPr id="695" name="まとめ"/>
          <p:cNvSpPr txBox="1"/>
          <p:nvPr>
            <p:ph type="title"/>
          </p:nvPr>
        </p:nvSpPr>
        <p:spPr>
          <a:prstGeom prst="rect">
            <a:avLst/>
          </a:prstGeom>
        </p:spPr>
        <p:txBody>
          <a:bodyPr/>
          <a:lstStyle/>
          <a:p>
            <a:pPr/>
            <a:r>
              <a:t>まとめ</a:t>
            </a:r>
          </a:p>
        </p:txBody>
      </p:sp>
      <p:sp>
        <p:nvSpPr>
          <p:cNvPr id="696" name="スライドのサブタイトル"/>
          <p:cNvSpPr txBox="1"/>
          <p:nvPr>
            <p:ph type="body" idx="21"/>
          </p:nvPr>
        </p:nvSpPr>
        <p:spPr>
          <a:prstGeom prst="rect">
            <a:avLst/>
          </a:prstGeom>
        </p:spPr>
        <p:txBody>
          <a:bodyPr/>
          <a:lstStyle/>
          <a:p>
            <a:pPr/>
          </a:p>
        </p:txBody>
      </p:sp>
      <p:sp>
        <p:nvSpPr>
          <p:cNvPr id="69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06" name="グループ"/>
          <p:cNvGrpSpPr/>
          <p:nvPr/>
        </p:nvGrpSpPr>
        <p:grpSpPr>
          <a:xfrm>
            <a:off x="5995150" y="2307762"/>
            <a:ext cx="12393700" cy="11048539"/>
            <a:chOff x="0" y="0"/>
            <a:chExt cx="12393698" cy="11048538"/>
          </a:xfrm>
        </p:grpSpPr>
        <p:pic>
          <p:nvPicPr>
            <p:cNvPr id="698"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4">
              <a:extLst/>
            </a:blip>
            <a:stretch>
              <a:fillRect/>
            </a:stretch>
          </p:blipFill>
          <p:spPr>
            <a:xfrm>
              <a:off x="0" y="1365562"/>
              <a:ext cx="12319000" cy="8212668"/>
            </a:xfrm>
            <a:prstGeom prst="rect">
              <a:avLst/>
            </a:prstGeom>
            <a:ln w="12700" cap="flat">
              <a:noFill/>
              <a:miter lim="400000"/>
            </a:ln>
            <a:effectLst/>
          </p:spPr>
        </p:pic>
        <p:pic>
          <p:nvPicPr>
            <p:cNvPr id="699"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4">
              <a:extLst/>
            </a:blip>
            <a:stretch>
              <a:fillRect/>
            </a:stretch>
          </p:blipFill>
          <p:spPr>
            <a:xfrm>
              <a:off x="74698" y="1365562"/>
              <a:ext cx="12319001" cy="8212668"/>
            </a:xfrm>
            <a:prstGeom prst="rect">
              <a:avLst/>
            </a:prstGeom>
            <a:ln w="12700" cap="flat">
              <a:noFill/>
              <a:miter lim="400000"/>
            </a:ln>
            <a:effectLst/>
          </p:spPr>
        </p:pic>
        <p:pic>
          <p:nvPicPr>
            <p:cNvPr id="700" name="Rt0.5Ra1.8775.png" descr="Rt0.5Ra1.8775.png"/>
            <p:cNvPicPr>
              <a:picLocks noChangeAspect="1"/>
            </p:cNvPicPr>
            <p:nvPr/>
          </p:nvPicPr>
          <p:blipFill>
            <a:blip r:embed="rId5">
              <a:extLst/>
            </a:blip>
            <a:stretch>
              <a:fillRect/>
            </a:stretch>
          </p:blipFill>
          <p:spPr>
            <a:xfrm>
              <a:off x="1517983" y="9563906"/>
              <a:ext cx="9888207" cy="1484633"/>
            </a:xfrm>
            <a:prstGeom prst="rect">
              <a:avLst/>
            </a:prstGeom>
            <a:ln w="12700" cap="flat">
              <a:noFill/>
              <a:miter lim="400000"/>
            </a:ln>
            <a:effectLst/>
          </p:spPr>
        </p:pic>
        <p:pic>
          <p:nvPicPr>
            <p:cNvPr id="701" name="untitled.00001.ppm" descr="untitled.00001.ppm"/>
            <p:cNvPicPr>
              <a:picLocks noChangeAspect="1"/>
            </p:cNvPicPr>
            <p:nvPr/>
          </p:nvPicPr>
          <p:blipFill>
            <a:blip r:embed="rId6">
              <a:extLst/>
            </a:blip>
            <a:stretch>
              <a:fillRect/>
            </a:stretch>
          </p:blipFill>
          <p:spPr>
            <a:xfrm>
              <a:off x="5565841" y="0"/>
              <a:ext cx="1336715" cy="2548975"/>
            </a:xfrm>
            <a:prstGeom prst="rect">
              <a:avLst/>
            </a:prstGeom>
            <a:ln w="12700" cap="flat">
              <a:noFill/>
              <a:miter lim="400000"/>
            </a:ln>
            <a:effectLst/>
          </p:spPr>
        </p:pic>
        <p:pic>
          <p:nvPicPr>
            <p:cNvPr id="702" name="untitled.00002.ppm" descr="untitled.00002.ppm"/>
            <p:cNvPicPr>
              <a:picLocks noChangeAspect="1"/>
            </p:cNvPicPr>
            <p:nvPr/>
          </p:nvPicPr>
          <p:blipFill>
            <a:blip r:embed="rId7">
              <a:extLst/>
            </a:blip>
            <a:stretch>
              <a:fillRect/>
            </a:stretch>
          </p:blipFill>
          <p:spPr>
            <a:xfrm>
              <a:off x="9506081" y="2474308"/>
              <a:ext cx="1333501" cy="2629037"/>
            </a:xfrm>
            <a:prstGeom prst="rect">
              <a:avLst/>
            </a:prstGeom>
            <a:ln w="12700" cap="flat">
              <a:noFill/>
              <a:miter lim="400000"/>
            </a:ln>
            <a:effectLst/>
          </p:spPr>
        </p:pic>
        <p:pic>
          <p:nvPicPr>
            <p:cNvPr id="703" name="untitled.00003.ppm" descr="untitled.00003.ppm"/>
            <p:cNvPicPr>
              <a:picLocks noChangeAspect="1"/>
            </p:cNvPicPr>
            <p:nvPr/>
          </p:nvPicPr>
          <p:blipFill>
            <a:blip r:embed="rId8">
              <a:extLst/>
            </a:blip>
            <a:stretch>
              <a:fillRect/>
            </a:stretch>
          </p:blipFill>
          <p:spPr>
            <a:xfrm>
              <a:off x="10498824" y="5890577"/>
              <a:ext cx="1333501" cy="2657268"/>
            </a:xfrm>
            <a:prstGeom prst="rect">
              <a:avLst/>
            </a:prstGeom>
            <a:ln w="12700" cap="flat">
              <a:noFill/>
              <a:miter lim="400000"/>
            </a:ln>
            <a:effectLst/>
          </p:spPr>
        </p:pic>
        <p:pic>
          <p:nvPicPr>
            <p:cNvPr id="704" name="untitled.00008.ppm" descr="untitled.00008.ppm"/>
            <p:cNvPicPr>
              <a:picLocks noChangeAspect="1"/>
            </p:cNvPicPr>
            <p:nvPr/>
          </p:nvPicPr>
          <p:blipFill>
            <a:blip r:embed="rId9">
              <a:extLst/>
            </a:blip>
            <a:stretch>
              <a:fillRect/>
            </a:stretch>
          </p:blipFill>
          <p:spPr>
            <a:xfrm>
              <a:off x="1281987" y="5938098"/>
              <a:ext cx="1333501" cy="2562226"/>
            </a:xfrm>
            <a:prstGeom prst="rect">
              <a:avLst/>
            </a:prstGeom>
            <a:ln w="12700" cap="flat">
              <a:noFill/>
              <a:miter lim="400000"/>
            </a:ln>
            <a:effectLst/>
          </p:spPr>
        </p:pic>
        <p:pic>
          <p:nvPicPr>
            <p:cNvPr id="705" name="untitled.00011.ppm" descr="untitled.00011.ppm"/>
            <p:cNvPicPr>
              <a:picLocks noChangeAspect="1"/>
            </p:cNvPicPr>
            <p:nvPr/>
          </p:nvPicPr>
          <p:blipFill>
            <a:blip r:embed="rId10">
              <a:extLst/>
            </a:blip>
            <a:stretch>
              <a:fillRect/>
            </a:stretch>
          </p:blipFill>
          <p:spPr>
            <a:xfrm>
              <a:off x="2094313" y="2533496"/>
              <a:ext cx="1333501" cy="2510660"/>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0" name="まとめ"/>
          <p:cNvSpPr txBox="1"/>
          <p:nvPr>
            <p:ph type="title"/>
          </p:nvPr>
        </p:nvSpPr>
        <p:spPr>
          <a:prstGeom prst="rect">
            <a:avLst/>
          </a:prstGeom>
        </p:spPr>
        <p:txBody>
          <a:bodyPr/>
          <a:lstStyle/>
          <a:p>
            <a:pPr/>
            <a:r>
              <a:t>まとめ</a:t>
            </a:r>
          </a:p>
        </p:txBody>
      </p:sp>
      <p:sp>
        <p:nvSpPr>
          <p:cNvPr id="711" name="スライドのサブタイトル"/>
          <p:cNvSpPr txBox="1"/>
          <p:nvPr>
            <p:ph type="body" idx="21"/>
          </p:nvPr>
        </p:nvSpPr>
        <p:spPr>
          <a:prstGeom prst="rect">
            <a:avLst/>
          </a:prstGeom>
        </p:spPr>
        <p:txBody>
          <a:bodyPr/>
          <a:lstStyle/>
          <a:p>
            <a:pPr/>
          </a:p>
        </p:txBody>
      </p:sp>
      <p:sp>
        <p:nvSpPr>
          <p:cNvPr id="71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21" name="グループ"/>
          <p:cNvGrpSpPr/>
          <p:nvPr/>
        </p:nvGrpSpPr>
        <p:grpSpPr>
          <a:xfrm>
            <a:off x="7699713" y="434218"/>
            <a:ext cx="8984574" cy="8009426"/>
            <a:chOff x="0" y="0"/>
            <a:chExt cx="8984573" cy="8009424"/>
          </a:xfrm>
        </p:grpSpPr>
        <p:pic>
          <p:nvPicPr>
            <p:cNvPr id="713"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3">
              <a:extLst/>
            </a:blip>
            <a:stretch>
              <a:fillRect/>
            </a:stretch>
          </p:blipFill>
          <p:spPr>
            <a:xfrm>
              <a:off x="0" y="989938"/>
              <a:ext cx="8930423" cy="5953615"/>
            </a:xfrm>
            <a:prstGeom prst="rect">
              <a:avLst/>
            </a:prstGeom>
            <a:ln w="12700" cap="flat">
              <a:noFill/>
              <a:miter lim="400000"/>
            </a:ln>
            <a:effectLst/>
          </p:spPr>
        </p:pic>
        <p:pic>
          <p:nvPicPr>
            <p:cNvPr id="714"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3">
              <a:extLst/>
            </a:blip>
            <a:stretch>
              <a:fillRect/>
            </a:stretch>
          </p:blipFill>
          <p:spPr>
            <a:xfrm>
              <a:off x="54151" y="989938"/>
              <a:ext cx="8930423" cy="5953615"/>
            </a:xfrm>
            <a:prstGeom prst="rect">
              <a:avLst/>
            </a:prstGeom>
            <a:ln w="12700" cap="flat">
              <a:noFill/>
              <a:miter lim="400000"/>
            </a:ln>
            <a:effectLst/>
          </p:spPr>
        </p:pic>
        <p:pic>
          <p:nvPicPr>
            <p:cNvPr id="715" name="Rt0.5Ra1.8775.png" descr="Rt0.5Ra1.8775.png"/>
            <p:cNvPicPr>
              <a:picLocks noChangeAspect="1"/>
            </p:cNvPicPr>
            <p:nvPr/>
          </p:nvPicPr>
          <p:blipFill>
            <a:blip r:embed="rId4">
              <a:extLst/>
            </a:blip>
            <a:stretch>
              <a:fillRect/>
            </a:stretch>
          </p:blipFill>
          <p:spPr>
            <a:xfrm>
              <a:off x="1100432" y="6933169"/>
              <a:ext cx="7168266" cy="1076256"/>
            </a:xfrm>
            <a:prstGeom prst="rect">
              <a:avLst/>
            </a:prstGeom>
            <a:ln w="12700" cap="flat">
              <a:noFill/>
              <a:miter lim="400000"/>
            </a:ln>
            <a:effectLst/>
          </p:spPr>
        </p:pic>
        <p:pic>
          <p:nvPicPr>
            <p:cNvPr id="716" name="untitled.00001.ppm" descr="untitled.00001.ppm"/>
            <p:cNvPicPr>
              <a:picLocks noChangeAspect="1"/>
            </p:cNvPicPr>
            <p:nvPr/>
          </p:nvPicPr>
          <p:blipFill>
            <a:blip r:embed="rId5">
              <a:extLst/>
            </a:blip>
            <a:stretch>
              <a:fillRect/>
            </a:stretch>
          </p:blipFill>
          <p:spPr>
            <a:xfrm>
              <a:off x="4034849" y="0"/>
              <a:ext cx="969026" cy="1847830"/>
            </a:xfrm>
            <a:prstGeom prst="rect">
              <a:avLst/>
            </a:prstGeom>
            <a:ln w="12700" cap="flat">
              <a:noFill/>
              <a:miter lim="400000"/>
            </a:ln>
            <a:effectLst/>
          </p:spPr>
        </p:pic>
        <p:pic>
          <p:nvPicPr>
            <p:cNvPr id="717" name="untitled.00002.ppm" descr="untitled.00002.ppm"/>
            <p:cNvPicPr>
              <a:picLocks noChangeAspect="1"/>
            </p:cNvPicPr>
            <p:nvPr/>
          </p:nvPicPr>
          <p:blipFill>
            <a:blip r:embed="rId6">
              <a:extLst/>
            </a:blip>
            <a:stretch>
              <a:fillRect/>
            </a:stretch>
          </p:blipFill>
          <p:spPr>
            <a:xfrm>
              <a:off x="6891251" y="1793702"/>
              <a:ext cx="966696" cy="1905869"/>
            </a:xfrm>
            <a:prstGeom prst="rect">
              <a:avLst/>
            </a:prstGeom>
            <a:ln w="12700" cap="flat">
              <a:noFill/>
              <a:miter lim="400000"/>
            </a:ln>
            <a:effectLst/>
          </p:spPr>
        </p:pic>
        <p:pic>
          <p:nvPicPr>
            <p:cNvPr id="718" name="untitled.00003.ppm" descr="untitled.00003.ppm"/>
            <p:cNvPicPr>
              <a:picLocks noChangeAspect="1"/>
            </p:cNvPicPr>
            <p:nvPr/>
          </p:nvPicPr>
          <p:blipFill>
            <a:blip r:embed="rId7">
              <a:extLst/>
            </a:blip>
            <a:stretch>
              <a:fillRect/>
            </a:stretch>
          </p:blipFill>
          <p:spPr>
            <a:xfrm>
              <a:off x="7610920" y="4270260"/>
              <a:ext cx="966696" cy="1926336"/>
            </a:xfrm>
            <a:prstGeom prst="rect">
              <a:avLst/>
            </a:prstGeom>
            <a:ln w="12700" cap="flat">
              <a:noFill/>
              <a:miter lim="400000"/>
            </a:ln>
            <a:effectLst/>
          </p:spPr>
        </p:pic>
        <p:pic>
          <p:nvPicPr>
            <p:cNvPr id="719" name="untitled.00008.ppm" descr="untitled.00008.ppm"/>
            <p:cNvPicPr>
              <a:picLocks noChangeAspect="1"/>
            </p:cNvPicPr>
            <p:nvPr/>
          </p:nvPicPr>
          <p:blipFill>
            <a:blip r:embed="rId8">
              <a:extLst/>
            </a:blip>
            <a:stretch>
              <a:fillRect/>
            </a:stretch>
          </p:blipFill>
          <p:spPr>
            <a:xfrm>
              <a:off x="929352" y="4304710"/>
              <a:ext cx="966696" cy="1857436"/>
            </a:xfrm>
            <a:prstGeom prst="rect">
              <a:avLst/>
            </a:prstGeom>
            <a:ln w="12700" cap="flat">
              <a:noFill/>
              <a:miter lim="400000"/>
            </a:ln>
            <a:effectLst/>
          </p:spPr>
        </p:pic>
        <p:pic>
          <p:nvPicPr>
            <p:cNvPr id="720" name="untitled.00011.ppm" descr="untitled.00011.ppm"/>
            <p:cNvPicPr>
              <a:picLocks noChangeAspect="1"/>
            </p:cNvPicPr>
            <p:nvPr/>
          </p:nvPicPr>
          <p:blipFill>
            <a:blip r:embed="rId9">
              <a:extLst/>
            </a:blip>
            <a:stretch>
              <a:fillRect/>
            </a:stretch>
          </p:blipFill>
          <p:spPr>
            <a:xfrm>
              <a:off x="1518232" y="1836609"/>
              <a:ext cx="966696" cy="1820055"/>
            </a:xfrm>
            <a:prstGeom prst="rect">
              <a:avLst/>
            </a:prstGeom>
            <a:ln w="12700" cap="flat">
              <a:noFill/>
              <a:miter lim="400000"/>
            </a:ln>
            <a:effectLst/>
          </p:spPr>
        </p:pic>
      </p:grpSp>
      <p:sp>
        <p:nvSpPr>
          <p:cNvPr id="722" name="流体系が液滴を形成しつつ, 上壁に吸着しきるまでのスピードは, 液体の落下のスピードよりもゆっくりであり, それは, 流体系の重心位置と空間的なばらつきの半円のリミットサイクルからも見てとれる.…"/>
          <p:cNvSpPr txBox="1"/>
          <p:nvPr>
            <p:ph type="body" sz="half" idx="1"/>
          </p:nvPr>
        </p:nvSpPr>
        <p:spPr>
          <a:xfrm>
            <a:off x="1206500" y="8808375"/>
            <a:ext cx="21971000" cy="4609361"/>
          </a:xfrm>
          <a:prstGeom prst="rect">
            <a:avLst/>
          </a:prstGeom>
        </p:spPr>
        <p:txBody>
          <a:bodyPr/>
          <a:lstStyle/>
          <a:p>
            <a:pPr/>
            <a:r>
              <a:t>流体系が液滴を形成しつつ, 上壁に吸着しきるまでのスピードは, 液体の落下のスピードよりもゆっくりであり, それは, 流体系の重心位置と空間的なばらつきの半円のリミットサイクルからも見てとれる.  </a:t>
            </a:r>
          </a:p>
          <a:p>
            <a:pPr/>
            <a:r>
              <a:t>サイクルが閉じているとき, 非定常で周期的なダイナミクスは現れている. </a:t>
            </a:r>
          </a:p>
        </p:txBody>
      </p:sp>
      <p:sp>
        <p:nvSpPr>
          <p:cNvPr id="723" name="角丸四角形"/>
          <p:cNvSpPr/>
          <p:nvPr/>
        </p:nvSpPr>
        <p:spPr>
          <a:xfrm>
            <a:off x="1045672" y="8615822"/>
            <a:ext cx="21907501" cy="4233099"/>
          </a:xfrm>
          <a:prstGeom prst="roundRect">
            <a:avLst>
              <a:gd name="adj" fmla="val 4500"/>
            </a:avLst>
          </a:prstGeom>
          <a:ln w="63500">
            <a:solidFill>
              <a:srgbClr val="DC9274"/>
            </a:solidFill>
            <a:miter lim="400000"/>
          </a:ln>
        </p:spPr>
        <p:txBody>
          <a:bodyPr lIns="50800" tIns="50800" rIns="50800" bIns="50800" anchor="ctr"/>
          <a:lstStyle/>
          <a:p>
            <a:pPr defTabSz="825500">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まとめ"/>
          <p:cNvSpPr txBox="1"/>
          <p:nvPr>
            <p:ph type="title"/>
          </p:nvPr>
        </p:nvSpPr>
        <p:spPr>
          <a:prstGeom prst="rect">
            <a:avLst/>
          </a:prstGeom>
        </p:spPr>
        <p:txBody>
          <a:bodyPr/>
          <a:lstStyle/>
          <a:p>
            <a:pPr/>
            <a:r>
              <a:t>まとめ</a:t>
            </a:r>
          </a:p>
        </p:txBody>
      </p:sp>
      <p:sp>
        <p:nvSpPr>
          <p:cNvPr id="728" name="スライドのサブタイトル"/>
          <p:cNvSpPr txBox="1"/>
          <p:nvPr>
            <p:ph type="body" idx="21"/>
          </p:nvPr>
        </p:nvSpPr>
        <p:spPr>
          <a:prstGeom prst="rect">
            <a:avLst/>
          </a:prstGeom>
        </p:spPr>
        <p:txBody>
          <a:bodyPr/>
          <a:lstStyle/>
          <a:p>
            <a:pPr/>
          </a:p>
        </p:txBody>
      </p:sp>
      <p:sp>
        <p:nvSpPr>
          <p:cNvPr id="72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746" name="グループ"/>
          <p:cNvGrpSpPr/>
          <p:nvPr/>
        </p:nvGrpSpPr>
        <p:grpSpPr>
          <a:xfrm>
            <a:off x="5899741" y="1550070"/>
            <a:ext cx="12584518" cy="11459225"/>
            <a:chOff x="0" y="0"/>
            <a:chExt cx="12584516" cy="11459223"/>
          </a:xfrm>
        </p:grpSpPr>
        <p:pic>
          <p:nvPicPr>
            <p:cNvPr id="730" name="2023-12-28T12:38:51.436_map_10times_chi1.265_Ay50_rho0.4_T0.43_dT0.04_Rd0.0_Rt0.0_Ra1.877538_g0.0003999718779659611_run4.0e8.png" descr="2023-12-28T12:38:51.436_map_10times_chi1.265_Ay50_rho0.4_T0.43_dT0.04_Rd0.0_Rt0.0_Ra1.877538_g0.0003999718779659611_run4.0e8.png"/>
            <p:cNvPicPr>
              <a:picLocks noChangeAspect="1"/>
            </p:cNvPicPr>
            <p:nvPr/>
          </p:nvPicPr>
          <p:blipFill>
            <a:blip r:embed="rId3">
              <a:extLst/>
            </a:blip>
            <a:stretch>
              <a:fillRect/>
            </a:stretch>
          </p:blipFill>
          <p:spPr>
            <a:xfrm>
              <a:off x="0" y="0"/>
              <a:ext cx="4185869" cy="2790579"/>
            </a:xfrm>
            <a:prstGeom prst="rect">
              <a:avLst/>
            </a:prstGeom>
            <a:ln w="12700" cap="flat">
              <a:noFill/>
              <a:miter lim="400000"/>
            </a:ln>
            <a:effectLst/>
          </p:spPr>
        </p:pic>
        <p:pic>
          <p:nvPicPr>
            <p:cNvPr id="731" name="2023-12-28T12:38:51.827_map_10times_chi1.265_Ay50_rho0.4_T0.43_dT0.04_Rd0.0_Rt0.125_Ra1.877538_g0.0003999718779659611_run4.0e8.png" descr="2023-12-28T12:38:51.827_map_10times_chi1.265_Ay50_rho0.4_T0.43_dT0.04_Rd0.0_Rt0.125_Ra1.877538_g0.0003999718779659611_run4.0e8.png"/>
            <p:cNvPicPr>
              <a:picLocks noChangeAspect="1"/>
            </p:cNvPicPr>
            <p:nvPr/>
          </p:nvPicPr>
          <p:blipFill>
            <a:blip r:embed="rId4">
              <a:extLst/>
            </a:blip>
            <a:stretch>
              <a:fillRect/>
            </a:stretch>
          </p:blipFill>
          <p:spPr>
            <a:xfrm>
              <a:off x="4199324" y="0"/>
              <a:ext cx="4185869" cy="2790579"/>
            </a:xfrm>
            <a:prstGeom prst="rect">
              <a:avLst/>
            </a:prstGeom>
            <a:ln w="12700" cap="flat">
              <a:noFill/>
              <a:miter lim="400000"/>
            </a:ln>
            <a:effectLst/>
          </p:spPr>
        </p:pic>
        <p:pic>
          <p:nvPicPr>
            <p:cNvPr id="732"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5">
              <a:extLst/>
            </a:blip>
            <a:stretch>
              <a:fillRect/>
            </a:stretch>
          </p:blipFill>
          <p:spPr>
            <a:xfrm>
              <a:off x="8398647" y="0"/>
              <a:ext cx="4185870" cy="2790579"/>
            </a:xfrm>
            <a:prstGeom prst="rect">
              <a:avLst/>
            </a:prstGeom>
            <a:ln w="12700" cap="flat">
              <a:noFill/>
              <a:miter lim="400000"/>
            </a:ln>
            <a:effectLst/>
          </p:spPr>
        </p:pic>
        <p:pic>
          <p:nvPicPr>
            <p:cNvPr id="733" name="Rt0.5Ra1.8775.png" descr="Rt0.5Ra1.8775.png"/>
            <p:cNvPicPr>
              <a:picLocks noChangeAspect="1"/>
            </p:cNvPicPr>
            <p:nvPr/>
          </p:nvPicPr>
          <p:blipFill>
            <a:blip r:embed="rId6">
              <a:extLst/>
            </a:blip>
            <a:stretch>
              <a:fillRect/>
            </a:stretch>
          </p:blipFill>
          <p:spPr>
            <a:xfrm>
              <a:off x="9322571" y="3310224"/>
              <a:ext cx="2672407" cy="401240"/>
            </a:xfrm>
            <a:prstGeom prst="rect">
              <a:avLst/>
            </a:prstGeom>
            <a:ln w="12700" cap="flat">
              <a:noFill/>
              <a:miter lim="400000"/>
            </a:ln>
            <a:effectLst/>
          </p:spPr>
        </p:pic>
        <p:pic>
          <p:nvPicPr>
            <p:cNvPr id="734" name="Rt0.125Ra1.8775.png" descr="Rt0.125Ra1.8775.png"/>
            <p:cNvPicPr>
              <a:picLocks noChangeAspect="1"/>
            </p:cNvPicPr>
            <p:nvPr/>
          </p:nvPicPr>
          <p:blipFill>
            <a:blip r:embed="rId7">
              <a:extLst/>
            </a:blip>
            <a:stretch>
              <a:fillRect/>
            </a:stretch>
          </p:blipFill>
          <p:spPr>
            <a:xfrm>
              <a:off x="4797432" y="3310224"/>
              <a:ext cx="3156844" cy="458502"/>
            </a:xfrm>
            <a:prstGeom prst="rect">
              <a:avLst/>
            </a:prstGeom>
            <a:ln w="12700" cap="flat">
              <a:noFill/>
              <a:miter lim="400000"/>
            </a:ln>
            <a:effectLst/>
          </p:spPr>
        </p:pic>
        <p:pic>
          <p:nvPicPr>
            <p:cNvPr id="735" name="Rt0.0Ra1.8775.png" descr="Rt0.0Ra1.8775.png"/>
            <p:cNvPicPr>
              <a:picLocks noChangeAspect="1"/>
            </p:cNvPicPr>
            <p:nvPr/>
          </p:nvPicPr>
          <p:blipFill>
            <a:blip r:embed="rId8">
              <a:extLst/>
            </a:blip>
            <a:stretch>
              <a:fillRect/>
            </a:stretch>
          </p:blipFill>
          <p:spPr>
            <a:xfrm>
              <a:off x="726078" y="3330900"/>
              <a:ext cx="2733713" cy="417150"/>
            </a:xfrm>
            <a:prstGeom prst="rect">
              <a:avLst/>
            </a:prstGeom>
            <a:ln w="12700" cap="flat">
              <a:noFill/>
              <a:miter lim="400000"/>
            </a:ln>
            <a:effectLst/>
          </p:spPr>
        </p:pic>
        <p:sp>
          <p:nvSpPr>
            <p:cNvPr id="736" name="線"/>
            <p:cNvSpPr/>
            <p:nvPr/>
          </p:nvSpPr>
          <p:spPr>
            <a:xfrm>
              <a:off x="1881566" y="4344328"/>
              <a:ext cx="9272744" cy="1"/>
            </a:xfrm>
            <a:prstGeom prst="line">
              <a:avLst/>
            </a:prstGeom>
            <a:noFill/>
            <a:ln w="2159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pic>
          <p:nvPicPr>
            <p:cNvPr id="737" name="RtJP.png" descr="RtJP.png"/>
            <p:cNvPicPr>
              <a:picLocks noChangeAspect="1"/>
            </p:cNvPicPr>
            <p:nvPr/>
          </p:nvPicPr>
          <p:blipFill>
            <a:blip r:embed="rId9">
              <a:extLst/>
            </a:blip>
            <a:stretch>
              <a:fillRect/>
            </a:stretch>
          </p:blipFill>
          <p:spPr>
            <a:xfrm>
              <a:off x="4705533" y="4542539"/>
              <a:ext cx="3624809" cy="746077"/>
            </a:xfrm>
            <a:prstGeom prst="rect">
              <a:avLst/>
            </a:prstGeom>
            <a:ln w="12700" cap="flat">
              <a:noFill/>
              <a:miter lim="400000"/>
            </a:ln>
            <a:effectLst/>
          </p:spPr>
        </p:pic>
        <p:pic>
          <p:nvPicPr>
            <p:cNvPr id="738" name="2023-12-28T12:38:52.986_map_10times_chi1.265_Ay50_rho0.4_T0.43_dT0.04_Rd0.0_Rt0.5_Ra1.877538_g0.0003999718779659611_run4.0e8.png" descr="2023-12-28T12:38:52.986_map_10times_chi1.265_Ay50_rho0.4_T0.43_dT0.04_Rd0.0_Rt0.5_Ra1.877538_g0.0003999718779659611_run4.0e8.png"/>
            <p:cNvPicPr>
              <a:picLocks noChangeAspect="0"/>
            </p:cNvPicPr>
            <p:nvPr/>
          </p:nvPicPr>
          <p:blipFill>
            <a:blip r:embed="rId5">
              <a:extLst/>
            </a:blip>
            <a:stretch>
              <a:fillRect/>
            </a:stretch>
          </p:blipFill>
          <p:spPr>
            <a:xfrm>
              <a:off x="8269931" y="6266915"/>
              <a:ext cx="3986079" cy="2657387"/>
            </a:xfrm>
            <a:prstGeom prst="rect">
              <a:avLst/>
            </a:prstGeom>
            <a:ln w="12700" cap="flat">
              <a:noFill/>
              <a:miter lim="400000"/>
            </a:ln>
            <a:effectLst/>
          </p:spPr>
        </p:pic>
        <p:pic>
          <p:nvPicPr>
            <p:cNvPr id="739" name="Rt0.5Ra1.8775.png" descr="Rt0.5Ra1.8775.png"/>
            <p:cNvPicPr>
              <a:picLocks noChangeAspect="0"/>
            </p:cNvPicPr>
            <p:nvPr/>
          </p:nvPicPr>
          <p:blipFill>
            <a:blip r:embed="rId6">
              <a:extLst/>
            </a:blip>
            <a:stretch>
              <a:fillRect/>
            </a:stretch>
          </p:blipFill>
          <p:spPr>
            <a:xfrm>
              <a:off x="9149757" y="9419144"/>
              <a:ext cx="2544853" cy="382089"/>
            </a:xfrm>
            <a:prstGeom prst="rect">
              <a:avLst/>
            </a:prstGeom>
            <a:ln w="12700" cap="flat">
              <a:noFill/>
              <a:miter lim="400000"/>
            </a:ln>
            <a:effectLst/>
          </p:spPr>
        </p:pic>
        <p:sp>
          <p:nvSpPr>
            <p:cNvPr id="740" name="線"/>
            <p:cNvSpPr/>
            <p:nvPr/>
          </p:nvSpPr>
          <p:spPr>
            <a:xfrm>
              <a:off x="2063908" y="10403890"/>
              <a:ext cx="8830159" cy="1"/>
            </a:xfrm>
            <a:prstGeom prst="line">
              <a:avLst/>
            </a:prstGeom>
            <a:noFill/>
            <a:ln w="2159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pic>
          <p:nvPicPr>
            <p:cNvPr id="741" name="2023-12-28T12:38:52.686_map_10times_chi1.265_Ay50_rho0.4_T0.43_dT0.04_Rd0.0_Rt0.5_Ra0.0_g0.0003999718779659611_run4.0e8.png" descr="2023-12-28T12:38:52.686_map_10times_chi1.265_Ay50_rho0.4_T0.43_dT0.04_Rd0.0_Rt0.5_Ra0.0_g0.0003999718779659611_run4.0e8.png"/>
            <p:cNvPicPr>
              <a:picLocks noChangeAspect="0"/>
            </p:cNvPicPr>
            <p:nvPr/>
          </p:nvPicPr>
          <p:blipFill>
            <a:blip r:embed="rId10">
              <a:extLst/>
            </a:blip>
            <a:stretch>
              <a:fillRect/>
            </a:stretch>
          </p:blipFill>
          <p:spPr>
            <a:xfrm>
              <a:off x="328506" y="6266915"/>
              <a:ext cx="3986079" cy="2657387"/>
            </a:xfrm>
            <a:prstGeom prst="rect">
              <a:avLst/>
            </a:prstGeom>
            <a:ln w="12700" cap="flat">
              <a:noFill/>
              <a:miter lim="400000"/>
            </a:ln>
            <a:effectLst/>
          </p:spPr>
        </p:pic>
        <p:pic>
          <p:nvPicPr>
            <p:cNvPr id="742" name="2023-12-28T12:38:52.752_map_10times_chi1.265_Ay50_rho0.4_T0.43_dT0.04_Rd0.0_Rt0.5_Ra0.4693845_g0.0003999718779659611_run4.0e8.png" descr="2023-12-28T12:38:52.752_map_10times_chi1.265_Ay50_rho0.4_T0.43_dT0.04_Rd0.0_Rt0.5_Ra0.4693845_g0.0003999718779659611_run4.0e8.png"/>
            <p:cNvPicPr>
              <a:picLocks noChangeAspect="0"/>
            </p:cNvPicPr>
            <p:nvPr/>
          </p:nvPicPr>
          <p:blipFill>
            <a:blip r:embed="rId11">
              <a:extLst/>
            </a:blip>
            <a:stretch>
              <a:fillRect/>
            </a:stretch>
          </p:blipFill>
          <p:spPr>
            <a:xfrm>
              <a:off x="4299218" y="6266915"/>
              <a:ext cx="3986079" cy="2657387"/>
            </a:xfrm>
            <a:prstGeom prst="rect">
              <a:avLst/>
            </a:prstGeom>
            <a:ln w="12700" cap="flat">
              <a:noFill/>
              <a:miter lim="400000"/>
            </a:ln>
            <a:effectLst/>
          </p:spPr>
        </p:pic>
        <p:pic>
          <p:nvPicPr>
            <p:cNvPr id="743" name="Rt0.5Ra0.0.png" descr="Rt0.5Ra0.0.png"/>
            <p:cNvPicPr>
              <a:picLocks noChangeAspect="0"/>
            </p:cNvPicPr>
            <p:nvPr/>
          </p:nvPicPr>
          <p:blipFill>
            <a:blip r:embed="rId12">
              <a:extLst/>
            </a:blip>
            <a:stretch>
              <a:fillRect/>
            </a:stretch>
          </p:blipFill>
          <p:spPr>
            <a:xfrm>
              <a:off x="1124573" y="9406290"/>
              <a:ext cx="2393945" cy="407796"/>
            </a:xfrm>
            <a:prstGeom prst="rect">
              <a:avLst/>
            </a:prstGeom>
            <a:ln w="12700" cap="flat">
              <a:noFill/>
              <a:miter lim="400000"/>
            </a:ln>
            <a:effectLst/>
          </p:spPr>
        </p:pic>
        <p:pic>
          <p:nvPicPr>
            <p:cNvPr id="744" name="Rt0.5Ra0.4694.png" descr="Rt0.5Ra0.4694.png"/>
            <p:cNvPicPr>
              <a:picLocks noChangeAspect="0"/>
            </p:cNvPicPr>
            <p:nvPr/>
          </p:nvPicPr>
          <p:blipFill>
            <a:blip r:embed="rId13">
              <a:extLst/>
            </a:blip>
            <a:stretch>
              <a:fillRect/>
            </a:stretch>
          </p:blipFill>
          <p:spPr>
            <a:xfrm>
              <a:off x="5004176" y="9419144"/>
              <a:ext cx="2735377" cy="354222"/>
            </a:xfrm>
            <a:prstGeom prst="rect">
              <a:avLst/>
            </a:prstGeom>
            <a:ln w="12700" cap="flat">
              <a:noFill/>
              <a:miter lim="400000"/>
            </a:ln>
            <a:effectLst/>
          </p:spPr>
        </p:pic>
        <p:pic>
          <p:nvPicPr>
            <p:cNvPr id="745" name="RtRaJP.png" descr="RtRaJP.png"/>
            <p:cNvPicPr>
              <a:picLocks noChangeAspect="1"/>
            </p:cNvPicPr>
            <p:nvPr/>
          </p:nvPicPr>
          <p:blipFill>
            <a:blip r:embed="rId14">
              <a:extLst/>
            </a:blip>
            <a:srcRect l="55570" t="0" r="0" b="0"/>
            <a:stretch>
              <a:fillRect/>
            </a:stretch>
          </p:blipFill>
          <p:spPr>
            <a:xfrm>
              <a:off x="5071567" y="10639529"/>
              <a:ext cx="3332571" cy="819695"/>
            </a:xfrm>
            <a:prstGeom prst="rect">
              <a:avLst/>
            </a:prstGeom>
            <a:ln w="12700" cap="flat">
              <a:noFill/>
              <a:miter lim="400000"/>
            </a:ln>
            <a:effectLst/>
          </p:spPr>
        </p:pic>
      </p:gr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0" name="まとめ"/>
          <p:cNvSpPr txBox="1"/>
          <p:nvPr>
            <p:ph type="title"/>
          </p:nvPr>
        </p:nvSpPr>
        <p:spPr>
          <a:prstGeom prst="rect">
            <a:avLst/>
          </a:prstGeom>
        </p:spPr>
        <p:txBody>
          <a:bodyPr/>
          <a:lstStyle/>
          <a:p>
            <a:pPr/>
            <a:r>
              <a:t>まとめ</a:t>
            </a:r>
          </a:p>
        </p:txBody>
      </p:sp>
      <p:sp>
        <p:nvSpPr>
          <p:cNvPr id="751" name="スライドのサブタイトル"/>
          <p:cNvSpPr txBox="1"/>
          <p:nvPr>
            <p:ph type="body" idx="21"/>
          </p:nvPr>
        </p:nvSpPr>
        <p:spPr>
          <a:prstGeom prst="rect">
            <a:avLst/>
          </a:prstGeom>
        </p:spPr>
        <p:txBody>
          <a:bodyPr/>
          <a:lstStyle/>
          <a:p>
            <a:pPr/>
          </a:p>
        </p:txBody>
      </p:sp>
      <p:sp>
        <p:nvSpPr>
          <p:cNvPr id="75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53" name="壁ポテンシャルの濡れ性を強くすると, サイクルははっきりと現れ, それは, 流体系の重心位置のダイナミクスが激しくなっていることを意味する."/>
          <p:cNvSpPr txBox="1"/>
          <p:nvPr>
            <p:ph type="body" sz="quarter" idx="1"/>
          </p:nvPr>
        </p:nvSpPr>
        <p:spPr>
          <a:xfrm>
            <a:off x="1206500" y="10335046"/>
            <a:ext cx="21971000" cy="2146437"/>
          </a:xfrm>
          <a:prstGeom prst="rect">
            <a:avLst/>
          </a:prstGeom>
        </p:spPr>
        <p:txBody>
          <a:bodyPr/>
          <a:lstStyle/>
          <a:p>
            <a:pPr/>
            <a:r>
              <a:t>壁ポテンシャルの濡れ性を強くすると, サイクルははっきりと現れ, それは, 流体系の重心位置のダイナミクスが激しくなっていることを意味する.  </a:t>
            </a:r>
          </a:p>
        </p:txBody>
      </p:sp>
      <p:grpSp>
        <p:nvGrpSpPr>
          <p:cNvPr id="770" name="グループ"/>
          <p:cNvGrpSpPr/>
          <p:nvPr/>
        </p:nvGrpSpPr>
        <p:grpSpPr>
          <a:xfrm>
            <a:off x="7153945" y="752462"/>
            <a:ext cx="10076110" cy="9175117"/>
            <a:chOff x="0" y="0"/>
            <a:chExt cx="10076108" cy="9175115"/>
          </a:xfrm>
        </p:grpSpPr>
        <p:pic>
          <p:nvPicPr>
            <p:cNvPr id="754" name="2023-12-28T12:38:51.436_map_10times_chi1.265_Ay50_rho0.4_T0.43_dT0.04_Rd0.0_Rt0.0_Ra1.877538_g0.0003999718779659611_run4.0e8.png" descr="2023-12-28T12:38:51.436_map_10times_chi1.265_Ay50_rho0.4_T0.43_dT0.04_Rd0.0_Rt0.0_Ra1.877538_g0.0003999718779659611_run4.0e8.png"/>
            <p:cNvPicPr>
              <a:picLocks noChangeAspect="1"/>
            </p:cNvPicPr>
            <p:nvPr/>
          </p:nvPicPr>
          <p:blipFill>
            <a:blip r:embed="rId3">
              <a:extLst/>
            </a:blip>
            <a:stretch>
              <a:fillRect/>
            </a:stretch>
          </p:blipFill>
          <p:spPr>
            <a:xfrm>
              <a:off x="0" y="0"/>
              <a:ext cx="3351521" cy="2234348"/>
            </a:xfrm>
            <a:prstGeom prst="rect">
              <a:avLst/>
            </a:prstGeom>
            <a:ln w="12700" cap="flat">
              <a:noFill/>
              <a:miter lim="400000"/>
            </a:ln>
            <a:effectLst/>
          </p:spPr>
        </p:pic>
        <p:pic>
          <p:nvPicPr>
            <p:cNvPr id="755" name="2023-12-28T12:38:51.827_map_10times_chi1.265_Ay50_rho0.4_T0.43_dT0.04_Rd0.0_Rt0.125_Ra1.877538_g0.0003999718779659611_run4.0e8.png" descr="2023-12-28T12:38:51.827_map_10times_chi1.265_Ay50_rho0.4_T0.43_dT0.04_Rd0.0_Rt0.125_Ra1.877538_g0.0003999718779659611_run4.0e8.png"/>
            <p:cNvPicPr>
              <a:picLocks noChangeAspect="1"/>
            </p:cNvPicPr>
            <p:nvPr/>
          </p:nvPicPr>
          <p:blipFill>
            <a:blip r:embed="rId4">
              <a:extLst/>
            </a:blip>
            <a:stretch>
              <a:fillRect/>
            </a:stretch>
          </p:blipFill>
          <p:spPr>
            <a:xfrm>
              <a:off x="3362294" y="0"/>
              <a:ext cx="3351522" cy="2234348"/>
            </a:xfrm>
            <a:prstGeom prst="rect">
              <a:avLst/>
            </a:prstGeom>
            <a:ln w="12700" cap="flat">
              <a:noFill/>
              <a:miter lim="400000"/>
            </a:ln>
            <a:effectLst/>
          </p:spPr>
        </p:pic>
        <p:pic>
          <p:nvPicPr>
            <p:cNvPr id="756" name="2023-12-28T12:38:52.986_map_10times_chi1.265_Ay50_rho0.4_T0.43_dT0.04_Rd0.0_Rt0.5_Ra1.877538_g0.0003999718779659611_run4.0e8.png" descr="2023-12-28T12:38:52.986_map_10times_chi1.265_Ay50_rho0.4_T0.43_dT0.04_Rd0.0_Rt0.5_Ra1.877538_g0.0003999718779659611_run4.0e8.png"/>
            <p:cNvPicPr>
              <a:picLocks noChangeAspect="1"/>
            </p:cNvPicPr>
            <p:nvPr/>
          </p:nvPicPr>
          <p:blipFill>
            <a:blip r:embed="rId5">
              <a:extLst/>
            </a:blip>
            <a:stretch>
              <a:fillRect/>
            </a:stretch>
          </p:blipFill>
          <p:spPr>
            <a:xfrm>
              <a:off x="6724587" y="0"/>
              <a:ext cx="3351522" cy="2234348"/>
            </a:xfrm>
            <a:prstGeom prst="rect">
              <a:avLst/>
            </a:prstGeom>
            <a:ln w="12700" cap="flat">
              <a:noFill/>
              <a:miter lim="400000"/>
            </a:ln>
            <a:effectLst/>
          </p:spPr>
        </p:pic>
        <p:pic>
          <p:nvPicPr>
            <p:cNvPr id="757" name="Rt0.5Ra1.8775.png" descr="Rt0.5Ra1.8775.png"/>
            <p:cNvPicPr>
              <a:picLocks noChangeAspect="1"/>
            </p:cNvPicPr>
            <p:nvPr/>
          </p:nvPicPr>
          <p:blipFill>
            <a:blip r:embed="rId6">
              <a:extLst/>
            </a:blip>
            <a:stretch>
              <a:fillRect/>
            </a:stretch>
          </p:blipFill>
          <p:spPr>
            <a:xfrm>
              <a:off x="7464350" y="2650414"/>
              <a:ext cx="2139730" cy="321263"/>
            </a:xfrm>
            <a:prstGeom prst="rect">
              <a:avLst/>
            </a:prstGeom>
            <a:ln w="12700" cap="flat">
              <a:noFill/>
              <a:miter lim="400000"/>
            </a:ln>
            <a:effectLst/>
          </p:spPr>
        </p:pic>
        <p:pic>
          <p:nvPicPr>
            <p:cNvPr id="758" name="Rt0.125Ra1.8775.png" descr="Rt0.125Ra1.8775.png"/>
            <p:cNvPicPr>
              <a:picLocks noChangeAspect="1"/>
            </p:cNvPicPr>
            <p:nvPr/>
          </p:nvPicPr>
          <p:blipFill>
            <a:blip r:embed="rId7">
              <a:extLst/>
            </a:blip>
            <a:stretch>
              <a:fillRect/>
            </a:stretch>
          </p:blipFill>
          <p:spPr>
            <a:xfrm>
              <a:off x="3841184" y="2650414"/>
              <a:ext cx="2527607" cy="367111"/>
            </a:xfrm>
            <a:prstGeom prst="rect">
              <a:avLst/>
            </a:prstGeom>
            <a:ln w="12700" cap="flat">
              <a:noFill/>
              <a:miter lim="400000"/>
            </a:ln>
            <a:effectLst/>
          </p:spPr>
        </p:pic>
        <p:pic>
          <p:nvPicPr>
            <p:cNvPr id="759" name="Rt0.0Ra1.8775.png" descr="Rt0.0Ra1.8775.png"/>
            <p:cNvPicPr>
              <a:picLocks noChangeAspect="1"/>
            </p:cNvPicPr>
            <p:nvPr/>
          </p:nvPicPr>
          <p:blipFill>
            <a:blip r:embed="rId8">
              <a:extLst/>
            </a:blip>
            <a:stretch>
              <a:fillRect/>
            </a:stretch>
          </p:blipFill>
          <p:spPr>
            <a:xfrm>
              <a:off x="581352" y="2666969"/>
              <a:ext cx="2188816" cy="334001"/>
            </a:xfrm>
            <a:prstGeom prst="rect">
              <a:avLst/>
            </a:prstGeom>
            <a:ln w="12700" cap="flat">
              <a:noFill/>
              <a:miter lim="400000"/>
            </a:ln>
            <a:effectLst/>
          </p:spPr>
        </p:pic>
        <p:sp>
          <p:nvSpPr>
            <p:cNvPr id="760" name="線"/>
            <p:cNvSpPr/>
            <p:nvPr/>
          </p:nvSpPr>
          <p:spPr>
            <a:xfrm>
              <a:off x="1506523" y="3478395"/>
              <a:ext cx="7424455" cy="1"/>
            </a:xfrm>
            <a:prstGeom prst="line">
              <a:avLst/>
            </a:prstGeom>
            <a:noFill/>
            <a:ln w="2159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pic>
          <p:nvPicPr>
            <p:cNvPr id="761" name="RtJP.png" descr="RtJP.png"/>
            <p:cNvPicPr>
              <a:picLocks noChangeAspect="1"/>
            </p:cNvPicPr>
            <p:nvPr/>
          </p:nvPicPr>
          <p:blipFill>
            <a:blip r:embed="rId9">
              <a:extLst/>
            </a:blip>
            <a:stretch>
              <a:fillRect/>
            </a:stretch>
          </p:blipFill>
          <p:spPr>
            <a:xfrm>
              <a:off x="3767603" y="3637097"/>
              <a:ext cx="2902295" cy="597366"/>
            </a:xfrm>
            <a:prstGeom prst="rect">
              <a:avLst/>
            </a:prstGeom>
            <a:ln w="12700" cap="flat">
              <a:noFill/>
              <a:miter lim="400000"/>
            </a:ln>
            <a:effectLst/>
          </p:spPr>
        </p:pic>
        <p:pic>
          <p:nvPicPr>
            <p:cNvPr id="762" name="2023-12-28T12:38:52.986_map_10times_chi1.265_Ay50_rho0.4_T0.43_dT0.04_Rd0.0_Rt0.5_Ra1.877538_g0.0003999718779659611_run4.0e8.png" descr="2023-12-28T12:38:52.986_map_10times_chi1.265_Ay50_rho0.4_T0.43_dT0.04_Rd0.0_Rt0.5_Ra1.877538_g0.0003999718779659611_run4.0e8.png"/>
            <p:cNvPicPr>
              <a:picLocks noChangeAspect="0"/>
            </p:cNvPicPr>
            <p:nvPr/>
          </p:nvPicPr>
          <p:blipFill>
            <a:blip r:embed="rId5">
              <a:extLst/>
            </a:blip>
            <a:stretch>
              <a:fillRect/>
            </a:stretch>
          </p:blipFill>
          <p:spPr>
            <a:xfrm>
              <a:off x="6621528" y="5017763"/>
              <a:ext cx="3191554" cy="2127703"/>
            </a:xfrm>
            <a:prstGeom prst="rect">
              <a:avLst/>
            </a:prstGeom>
            <a:ln w="12700" cap="flat">
              <a:noFill/>
              <a:miter lim="400000"/>
            </a:ln>
            <a:effectLst/>
          </p:spPr>
        </p:pic>
        <p:pic>
          <p:nvPicPr>
            <p:cNvPr id="763" name="Rt0.5Ra1.8775.png" descr="Rt0.5Ra1.8775.png"/>
            <p:cNvPicPr>
              <a:picLocks noChangeAspect="0"/>
            </p:cNvPicPr>
            <p:nvPr/>
          </p:nvPicPr>
          <p:blipFill>
            <a:blip r:embed="rId6">
              <a:extLst/>
            </a:blip>
            <a:stretch>
              <a:fillRect/>
            </a:stretch>
          </p:blipFill>
          <p:spPr>
            <a:xfrm>
              <a:off x="7325983" y="7541674"/>
              <a:ext cx="2037601" cy="305930"/>
            </a:xfrm>
            <a:prstGeom prst="rect">
              <a:avLst/>
            </a:prstGeom>
            <a:ln w="12700" cap="flat">
              <a:noFill/>
              <a:miter lim="400000"/>
            </a:ln>
            <a:effectLst/>
          </p:spPr>
        </p:pic>
        <p:sp>
          <p:nvSpPr>
            <p:cNvPr id="764" name="線"/>
            <p:cNvSpPr/>
            <p:nvPr/>
          </p:nvSpPr>
          <p:spPr>
            <a:xfrm>
              <a:off x="1652520" y="8330136"/>
              <a:ext cx="7070088" cy="1"/>
            </a:xfrm>
            <a:prstGeom prst="line">
              <a:avLst/>
            </a:prstGeom>
            <a:noFill/>
            <a:ln w="215900" cap="flat">
              <a:solidFill>
                <a:srgbClr val="000000"/>
              </a:solidFill>
              <a:prstDash val="solid"/>
              <a:miter lim="400000"/>
              <a:tailEnd type="triangle" w="med" len="med"/>
            </a:ln>
            <a:effectLst/>
          </p:spPr>
          <p:txBody>
            <a:bodyPr wrap="square" lIns="50800" tIns="50800" rIns="50800" bIns="50800" numCol="1" anchor="ctr">
              <a:noAutofit/>
            </a:bodyPr>
            <a:lstStyle/>
            <a:p>
              <a:pPr/>
            </a:p>
          </p:txBody>
        </p:sp>
        <p:pic>
          <p:nvPicPr>
            <p:cNvPr id="765" name="2023-12-28T12:38:52.686_map_10times_chi1.265_Ay50_rho0.4_T0.43_dT0.04_Rd0.0_Rt0.5_Ra0.0_g0.0003999718779659611_run4.0e8.png" descr="2023-12-28T12:38:52.686_map_10times_chi1.265_Ay50_rho0.4_T0.43_dT0.04_Rd0.0_Rt0.5_Ra0.0_g0.0003999718779659611_run4.0e8.png"/>
            <p:cNvPicPr>
              <a:picLocks noChangeAspect="0"/>
            </p:cNvPicPr>
            <p:nvPr/>
          </p:nvPicPr>
          <p:blipFill>
            <a:blip r:embed="rId10">
              <a:extLst/>
            </a:blip>
            <a:stretch>
              <a:fillRect/>
            </a:stretch>
          </p:blipFill>
          <p:spPr>
            <a:xfrm>
              <a:off x="263026" y="5017763"/>
              <a:ext cx="3191555" cy="2127703"/>
            </a:xfrm>
            <a:prstGeom prst="rect">
              <a:avLst/>
            </a:prstGeom>
            <a:ln w="12700" cap="flat">
              <a:noFill/>
              <a:miter lim="400000"/>
            </a:ln>
            <a:effectLst/>
          </p:spPr>
        </p:pic>
        <p:pic>
          <p:nvPicPr>
            <p:cNvPr id="766" name="2023-12-28T12:38:52.752_map_10times_chi1.265_Ay50_rho0.4_T0.43_dT0.04_Rd0.0_Rt0.5_Ra0.4693845_g0.0003999718779659611_run4.0e8.png" descr="2023-12-28T12:38:52.752_map_10times_chi1.265_Ay50_rho0.4_T0.43_dT0.04_Rd0.0_Rt0.5_Ra0.4693845_g0.0003999718779659611_run4.0e8.png"/>
            <p:cNvPicPr>
              <a:picLocks noChangeAspect="0"/>
            </p:cNvPicPr>
            <p:nvPr/>
          </p:nvPicPr>
          <p:blipFill>
            <a:blip r:embed="rId11">
              <a:extLst/>
            </a:blip>
            <a:stretch>
              <a:fillRect/>
            </a:stretch>
          </p:blipFill>
          <p:spPr>
            <a:xfrm>
              <a:off x="3442277" y="5017763"/>
              <a:ext cx="3191554" cy="2127703"/>
            </a:xfrm>
            <a:prstGeom prst="rect">
              <a:avLst/>
            </a:prstGeom>
            <a:ln w="12700" cap="flat">
              <a:noFill/>
              <a:miter lim="400000"/>
            </a:ln>
            <a:effectLst/>
          </p:spPr>
        </p:pic>
        <p:pic>
          <p:nvPicPr>
            <p:cNvPr id="767" name="Rt0.5Ra0.0.png" descr="Rt0.5Ra0.0.png"/>
            <p:cNvPicPr>
              <a:picLocks noChangeAspect="0"/>
            </p:cNvPicPr>
            <p:nvPr/>
          </p:nvPicPr>
          <p:blipFill>
            <a:blip r:embed="rId12">
              <a:extLst/>
            </a:blip>
            <a:stretch>
              <a:fillRect/>
            </a:stretch>
          </p:blipFill>
          <p:spPr>
            <a:xfrm>
              <a:off x="900417" y="7531382"/>
              <a:ext cx="1916773" cy="326512"/>
            </a:xfrm>
            <a:prstGeom prst="rect">
              <a:avLst/>
            </a:prstGeom>
            <a:ln w="12700" cap="flat">
              <a:noFill/>
              <a:miter lim="400000"/>
            </a:ln>
            <a:effectLst/>
          </p:spPr>
        </p:pic>
        <p:pic>
          <p:nvPicPr>
            <p:cNvPr id="768" name="Rt0.5Ra0.4694.png" descr="Rt0.5Ra0.4694.png"/>
            <p:cNvPicPr>
              <a:picLocks noChangeAspect="0"/>
            </p:cNvPicPr>
            <p:nvPr/>
          </p:nvPicPr>
          <p:blipFill>
            <a:blip r:embed="rId13">
              <a:extLst/>
            </a:blip>
            <a:stretch>
              <a:fillRect/>
            </a:stretch>
          </p:blipFill>
          <p:spPr>
            <a:xfrm>
              <a:off x="4006719" y="7541674"/>
              <a:ext cx="2190148" cy="283617"/>
            </a:xfrm>
            <a:prstGeom prst="rect">
              <a:avLst/>
            </a:prstGeom>
            <a:ln w="12700" cap="flat">
              <a:noFill/>
              <a:miter lim="400000"/>
            </a:ln>
            <a:effectLst/>
          </p:spPr>
        </p:pic>
        <p:pic>
          <p:nvPicPr>
            <p:cNvPr id="769" name="RtRaJP.png" descr="RtRaJP.png"/>
            <p:cNvPicPr>
              <a:picLocks noChangeAspect="1"/>
            </p:cNvPicPr>
            <p:nvPr/>
          </p:nvPicPr>
          <p:blipFill>
            <a:blip r:embed="rId14">
              <a:extLst/>
            </a:blip>
            <a:srcRect l="55570" t="0" r="0" b="0"/>
            <a:stretch>
              <a:fillRect/>
            </a:stretch>
          </p:blipFill>
          <p:spPr>
            <a:xfrm>
              <a:off x="4060677" y="8518806"/>
              <a:ext cx="2668307" cy="656310"/>
            </a:xfrm>
            <a:prstGeom prst="rect">
              <a:avLst/>
            </a:prstGeom>
            <a:ln w="12700" cap="flat">
              <a:noFill/>
              <a:miter lim="400000"/>
            </a:ln>
            <a:effectLst/>
          </p:spPr>
        </p:pic>
      </p:grpSp>
      <p:sp>
        <p:nvSpPr>
          <p:cNvPr id="771" name="角丸四角形"/>
          <p:cNvSpPr/>
          <p:nvPr/>
        </p:nvSpPr>
        <p:spPr>
          <a:xfrm>
            <a:off x="1078072" y="10174567"/>
            <a:ext cx="22227856" cy="1958199"/>
          </a:xfrm>
          <a:prstGeom prst="roundRect">
            <a:avLst>
              <a:gd name="adj" fmla="val 9728"/>
            </a:avLst>
          </a:prstGeom>
          <a:ln w="63500">
            <a:solidFill>
              <a:schemeClr val="accent3">
                <a:hueOff val="362282"/>
                <a:satOff val="31803"/>
                <a:lumOff val="-18242"/>
              </a:schemeClr>
            </a:solidFill>
            <a:miter lim="400000"/>
          </a:ln>
        </p:spPr>
        <p:txBody>
          <a:bodyPr lIns="50800" tIns="50800" rIns="50800" bIns="50800" anchor="ctr"/>
          <a:lstStyle/>
          <a:p>
            <a:pPr defTabSz="825500">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まとめ"/>
          <p:cNvSpPr txBox="1"/>
          <p:nvPr>
            <p:ph type="title"/>
          </p:nvPr>
        </p:nvSpPr>
        <p:spPr>
          <a:prstGeom prst="rect">
            <a:avLst/>
          </a:prstGeom>
        </p:spPr>
        <p:txBody>
          <a:bodyPr/>
          <a:lstStyle/>
          <a:p>
            <a:pPr/>
            <a:r>
              <a:t>まとめ</a:t>
            </a:r>
          </a:p>
        </p:txBody>
      </p:sp>
      <p:sp>
        <p:nvSpPr>
          <p:cNvPr id="776" name="スライドのサブタイトル"/>
          <p:cNvSpPr txBox="1"/>
          <p:nvPr>
            <p:ph type="body" idx="21"/>
          </p:nvPr>
        </p:nvSpPr>
        <p:spPr>
          <a:prstGeom prst="rect">
            <a:avLst/>
          </a:prstGeom>
        </p:spPr>
        <p:txBody>
          <a:bodyPr/>
          <a:lstStyle/>
          <a:p>
            <a:pPr/>
          </a:p>
        </p:txBody>
      </p:sp>
      <p:sp>
        <p:nvSpPr>
          <p:cNvPr id="777" name="流体系が液滴を形成しつつ, 上壁に吸着しきるまでのスピードは, 液体の落下のスピードよりもゆっくりであり, それは, 流体系の重心位置と空間的なばらつきの半円のリミットサイクルからも見てとれる.…"/>
          <p:cNvSpPr txBox="1"/>
          <p:nvPr>
            <p:ph type="body" idx="1"/>
          </p:nvPr>
        </p:nvSpPr>
        <p:spPr>
          <a:prstGeom prst="rect">
            <a:avLst/>
          </a:prstGeom>
        </p:spPr>
        <p:txBody>
          <a:bodyPr/>
          <a:lstStyle/>
          <a:p>
            <a:pPr/>
            <a:r>
              <a:t>流体系が液滴を形成しつつ, 上壁に吸着しきるまでのスピードは, 液体の落下のスピードよりもゆっくりであり, それは, 流体系の重心位置と空間的なばらつきの半円のリミットサイクルからも見てとれる.  </a:t>
            </a:r>
          </a:p>
          <a:p>
            <a:pPr/>
            <a:r>
              <a:t>サイクルが閉じているとき, 非定常で周期的なダイナミクスは現れている. </a:t>
            </a:r>
          </a:p>
          <a:p>
            <a:pPr/>
            <a:r>
              <a:t>壁ポテンシャルの濡れ性を強くすると, サイクルははっきりと現れ, それは, 流体系の重心位置のダイナミクスが激しくなっていることを意味する.  </a:t>
            </a:r>
          </a:p>
        </p:txBody>
      </p:sp>
      <p:sp>
        <p:nvSpPr>
          <p:cNvPr id="77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79" name="角丸四角形"/>
          <p:cNvSpPr/>
          <p:nvPr/>
        </p:nvSpPr>
        <p:spPr>
          <a:xfrm>
            <a:off x="988700" y="4029579"/>
            <a:ext cx="22227857" cy="4233099"/>
          </a:xfrm>
          <a:prstGeom prst="roundRect">
            <a:avLst>
              <a:gd name="adj" fmla="val 4500"/>
            </a:avLst>
          </a:prstGeom>
          <a:ln w="63500">
            <a:solidFill>
              <a:srgbClr val="DC9274"/>
            </a:solidFill>
            <a:miter lim="400000"/>
          </a:ln>
        </p:spPr>
        <p:txBody>
          <a:bodyPr lIns="50800" tIns="50800" rIns="50800" bIns="50800" anchor="ctr"/>
          <a:lstStyle/>
          <a:p>
            <a:pPr defTabSz="825500">
              <a:defRPr sz="3200">
                <a:solidFill>
                  <a:srgbClr val="FFFFFF"/>
                </a:solidFill>
              </a:defRPr>
            </a:pPr>
          </a:p>
        </p:txBody>
      </p:sp>
      <p:sp>
        <p:nvSpPr>
          <p:cNvPr id="780" name="角丸四角形"/>
          <p:cNvSpPr/>
          <p:nvPr/>
        </p:nvSpPr>
        <p:spPr>
          <a:xfrm>
            <a:off x="988700" y="8636324"/>
            <a:ext cx="22227857" cy="1958199"/>
          </a:xfrm>
          <a:prstGeom prst="roundRect">
            <a:avLst>
              <a:gd name="adj" fmla="val 9728"/>
            </a:avLst>
          </a:prstGeom>
          <a:ln w="63500">
            <a:solidFill>
              <a:schemeClr val="accent3">
                <a:hueOff val="362282"/>
                <a:satOff val="31803"/>
                <a:lumOff val="-18242"/>
              </a:schemeClr>
            </a:solidFill>
            <a:miter lim="400000"/>
          </a:ln>
        </p:spPr>
        <p:txBody>
          <a:bodyPr lIns="50800" tIns="50800" rIns="50800" bIns="50800" anchor="ctr"/>
          <a:lstStyle/>
          <a:p>
            <a:pPr defTabSz="825500">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4" name="今後の展望"/>
          <p:cNvSpPr txBox="1"/>
          <p:nvPr>
            <p:ph type="title"/>
          </p:nvPr>
        </p:nvSpPr>
        <p:spPr>
          <a:prstGeom prst="rect">
            <a:avLst/>
          </a:prstGeom>
        </p:spPr>
        <p:txBody>
          <a:bodyPr/>
          <a:lstStyle/>
          <a:p>
            <a:pPr/>
            <a:r>
              <a:t>今後の展望</a:t>
            </a:r>
          </a:p>
        </p:txBody>
      </p:sp>
      <p:sp>
        <p:nvSpPr>
          <p:cNvPr id="785" name="スライドのサブタイトル"/>
          <p:cNvSpPr txBox="1"/>
          <p:nvPr>
            <p:ph type="body" idx="21"/>
          </p:nvPr>
        </p:nvSpPr>
        <p:spPr>
          <a:prstGeom prst="rect">
            <a:avLst/>
          </a:prstGeom>
        </p:spPr>
        <p:txBody>
          <a:bodyPr/>
          <a:lstStyle/>
          <a:p>
            <a:pPr/>
          </a:p>
        </p:txBody>
      </p:sp>
      <p:sp>
        <p:nvSpPr>
          <p:cNvPr id="786" name="系のシステムサイズを大きくする. 1250粒子(今ここ)→5000粒子, 20000粒子……"/>
          <p:cNvSpPr txBox="1"/>
          <p:nvPr>
            <p:ph type="body" idx="1"/>
          </p:nvPr>
        </p:nvSpPr>
        <p:spPr>
          <a:xfrm>
            <a:off x="1305334" y="4248504"/>
            <a:ext cx="21971001" cy="8256012"/>
          </a:xfrm>
          <a:prstGeom prst="rect">
            <a:avLst/>
          </a:prstGeom>
        </p:spPr>
        <p:txBody>
          <a:bodyPr/>
          <a:lstStyle/>
          <a:p>
            <a:pPr/>
            <a:r>
              <a:t>系のシステムサイズを大きくする.</a:t>
            </a:r>
            <a:br/>
            <a:r>
              <a:t>1250粒子(今ここ)→5000粒子, 20000粒子…</a:t>
            </a:r>
          </a:p>
          <a:p>
            <a:pPr/>
            <a:r>
              <a:t>熱流だけをかけた系と比べることで, スケールサイズが原因の揺らぎがどの程度占めるのかを考察する.</a:t>
            </a:r>
          </a:p>
          <a:p>
            <a:pPr/>
            <a:r>
              <a:t>ポテンシャルの深さ: </a:t>
            </a:r>
            <a14:m>
              <m:oMath>
                <m:sSup>
                  <m:e>
                    <m:r>
                      <a:rPr xmlns:a="http://schemas.openxmlformats.org/drawingml/2006/main" sz="4850" i="1">
                        <a:solidFill>
                          <a:srgbClr val="000000"/>
                        </a:solidFill>
                        <a:latin typeface="Cambria Math" panose="02040503050406030204" pitchFamily="18" charset="0"/>
                      </a:rPr>
                      <m:t>ε</m:t>
                    </m:r>
                  </m:e>
                  <m:sup>
                    <m:r>
                      <a:rPr xmlns:a="http://schemas.openxmlformats.org/drawingml/2006/main" sz="4850" i="1">
                        <a:solidFill>
                          <a:srgbClr val="000000"/>
                        </a:solidFill>
                        <a:latin typeface="Cambria Math" panose="02040503050406030204" pitchFamily="18" charset="0"/>
                      </a:rPr>
                      <m:t>w</m:t>
                    </m:r>
                    <m:r>
                      <a:rPr xmlns:a="http://schemas.openxmlformats.org/drawingml/2006/main" sz="4850" i="1">
                        <a:solidFill>
                          <a:srgbClr val="000000"/>
                        </a:solidFill>
                        <a:latin typeface="Cambria Math" panose="02040503050406030204" pitchFamily="18" charset="0"/>
                      </a:rPr>
                      <m:t>a</m:t>
                    </m:r>
                    <m:r>
                      <a:rPr xmlns:a="http://schemas.openxmlformats.org/drawingml/2006/main" sz="4850" i="1">
                        <a:solidFill>
                          <a:srgbClr val="000000"/>
                        </a:solidFill>
                        <a:latin typeface="Cambria Math" panose="02040503050406030204" pitchFamily="18" charset="0"/>
                      </a:rPr>
                      <m:t>l</m:t>
                    </m:r>
                    <m:r>
                      <a:rPr xmlns:a="http://schemas.openxmlformats.org/drawingml/2006/main" sz="4850" i="1">
                        <a:solidFill>
                          <a:srgbClr val="000000"/>
                        </a:solidFill>
                        <a:latin typeface="Cambria Math" panose="02040503050406030204" pitchFamily="18" charset="0"/>
                      </a:rPr>
                      <m:t>l</m:t>
                    </m:r>
                  </m:sup>
                </m:sSup>
              </m:oMath>
            </a14:m>
            <a:r>
              <a:t>についてのパラメータも設定して実験をする.</a:t>
            </a:r>
          </a:p>
        </p:txBody>
      </p:sp>
      <p:sp>
        <p:nvSpPr>
          <p:cNvPr id="787"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背景と先行研究"/>
          <p:cNvSpPr txBox="1"/>
          <p:nvPr>
            <p:ph type="title"/>
          </p:nvPr>
        </p:nvSpPr>
        <p:spPr>
          <a:prstGeom prst="rect">
            <a:avLst/>
          </a:prstGeom>
        </p:spPr>
        <p:txBody>
          <a:bodyPr/>
          <a:lstStyle/>
          <a:p>
            <a:pPr/>
            <a:r>
              <a:t>背景と先行研究</a:t>
            </a:r>
          </a:p>
        </p:txBody>
      </p:sp>
      <p:sp>
        <p:nvSpPr>
          <p:cNvPr id="193" name="スライドのサブタイトル"/>
          <p:cNvSpPr txBox="1"/>
          <p:nvPr>
            <p:ph type="body" idx="21"/>
          </p:nvPr>
        </p:nvSpPr>
        <p:spPr>
          <a:prstGeom prst="rect">
            <a:avLst/>
          </a:prstGeom>
        </p:spPr>
        <p:txBody>
          <a:bodyPr/>
          <a:lstStyle/>
          <a:p>
            <a:pPr/>
          </a:p>
        </p:txBody>
      </p:sp>
      <p:sp>
        <p:nvSpPr>
          <p:cNvPr id="194" name="「液滴の形成→上壁に液体が吸着→落下」"/>
          <p:cNvSpPr txBox="1"/>
          <p:nvPr>
            <p:ph type="body" sz="quarter" idx="1"/>
          </p:nvPr>
        </p:nvSpPr>
        <p:spPr>
          <a:xfrm>
            <a:off x="1446417" y="10894675"/>
            <a:ext cx="21491166" cy="1756146"/>
          </a:xfrm>
          <a:prstGeom prst="rect">
            <a:avLst/>
          </a:prstGeom>
        </p:spPr>
        <p:txBody>
          <a:bodyPr/>
          <a:lstStyle>
            <a:lvl1pPr marL="0" indent="0" algn="ctr" defTabSz="1706837">
              <a:lnSpc>
                <a:spcPct val="80000"/>
              </a:lnSpc>
              <a:spcBef>
                <a:spcPts val="0"/>
              </a:spcBef>
              <a:buSzTx/>
              <a:buNone/>
              <a:defRPr spc="-180" sz="9030"/>
            </a:lvl1pPr>
          </a:lstStyle>
          <a:p>
            <a:pPr/>
            <a:r>
              <a:t>「液滴の形成→上壁に液体が吸着→落下」</a:t>
            </a:r>
          </a:p>
        </p:txBody>
      </p:sp>
      <p:sp>
        <p:nvSpPr>
          <p:cNvPr id="19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6" name="図形"/>
          <p:cNvSpPr/>
          <p:nvPr/>
        </p:nvSpPr>
        <p:spPr>
          <a:xfrm>
            <a:off x="8249105" y="1323129"/>
            <a:ext cx="7885790" cy="864576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28" y="0"/>
                </a:moveTo>
                <a:lnTo>
                  <a:pt x="9428" y="555"/>
                </a:lnTo>
                <a:cubicBezTo>
                  <a:pt x="9428" y="555"/>
                  <a:pt x="10514" y="647"/>
                  <a:pt x="10514" y="1757"/>
                </a:cubicBezTo>
                <a:cubicBezTo>
                  <a:pt x="10514" y="2140"/>
                  <a:pt x="10514" y="2553"/>
                  <a:pt x="10514" y="2886"/>
                </a:cubicBezTo>
                <a:lnTo>
                  <a:pt x="9281" y="2886"/>
                </a:lnTo>
                <a:lnTo>
                  <a:pt x="1054" y="5996"/>
                </a:lnTo>
                <a:lnTo>
                  <a:pt x="1054" y="7621"/>
                </a:lnTo>
                <a:lnTo>
                  <a:pt x="20551" y="7621"/>
                </a:lnTo>
                <a:lnTo>
                  <a:pt x="20551" y="5996"/>
                </a:lnTo>
                <a:lnTo>
                  <a:pt x="20558" y="5996"/>
                </a:lnTo>
                <a:lnTo>
                  <a:pt x="12329" y="2886"/>
                </a:lnTo>
                <a:lnTo>
                  <a:pt x="11096" y="2886"/>
                </a:lnTo>
                <a:cubicBezTo>
                  <a:pt x="11096" y="2553"/>
                  <a:pt x="11096" y="2140"/>
                  <a:pt x="11096" y="1757"/>
                </a:cubicBezTo>
                <a:cubicBezTo>
                  <a:pt x="11096" y="647"/>
                  <a:pt x="12184" y="555"/>
                  <a:pt x="12184" y="555"/>
                </a:cubicBezTo>
                <a:lnTo>
                  <a:pt x="12184" y="0"/>
                </a:lnTo>
                <a:lnTo>
                  <a:pt x="11265" y="0"/>
                </a:lnTo>
                <a:lnTo>
                  <a:pt x="10347" y="0"/>
                </a:lnTo>
                <a:lnTo>
                  <a:pt x="9428" y="0"/>
                </a:lnTo>
                <a:close/>
                <a:moveTo>
                  <a:pt x="0" y="8620"/>
                </a:moveTo>
                <a:lnTo>
                  <a:pt x="0" y="11475"/>
                </a:lnTo>
                <a:lnTo>
                  <a:pt x="734" y="11475"/>
                </a:lnTo>
                <a:lnTo>
                  <a:pt x="1081" y="10538"/>
                </a:lnTo>
                <a:lnTo>
                  <a:pt x="1992" y="10538"/>
                </a:lnTo>
                <a:lnTo>
                  <a:pt x="3404" y="21600"/>
                </a:lnTo>
                <a:lnTo>
                  <a:pt x="10799" y="21600"/>
                </a:lnTo>
                <a:lnTo>
                  <a:pt x="18196" y="21600"/>
                </a:lnTo>
                <a:lnTo>
                  <a:pt x="19606" y="10538"/>
                </a:lnTo>
                <a:lnTo>
                  <a:pt x="20514" y="10538"/>
                </a:lnTo>
                <a:lnTo>
                  <a:pt x="20866" y="11475"/>
                </a:lnTo>
                <a:lnTo>
                  <a:pt x="21600" y="11475"/>
                </a:lnTo>
                <a:lnTo>
                  <a:pt x="21600" y="8620"/>
                </a:lnTo>
                <a:lnTo>
                  <a:pt x="10799" y="8620"/>
                </a:lnTo>
                <a:lnTo>
                  <a:pt x="0" y="8620"/>
                </a:lnTo>
                <a:close/>
              </a:path>
            </a:pathLst>
          </a:custGeom>
          <a:ln w="63500">
            <a:solidFill>
              <a:srgbClr val="000000"/>
            </a:solidFill>
            <a:miter lim="400000"/>
          </a:ln>
        </p:spPr>
        <p:txBody>
          <a:bodyPr lIns="50800" tIns="50800" rIns="50800" bIns="50800" anchor="ctr"/>
          <a:lstStyle/>
          <a:p>
            <a:pPr defTabSz="825500">
              <a:defRPr sz="3200">
                <a:solidFill>
                  <a:srgbClr val="FFFFFF"/>
                </a:solidFill>
              </a:defRPr>
            </a:pPr>
          </a:p>
        </p:txBody>
      </p:sp>
      <p:sp>
        <p:nvSpPr>
          <p:cNvPr id="197" name="図形"/>
          <p:cNvSpPr/>
          <p:nvPr/>
        </p:nvSpPr>
        <p:spPr>
          <a:xfrm>
            <a:off x="9362054" y="8020561"/>
            <a:ext cx="5659891" cy="175614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728"/>
                </a:lnTo>
                <a:cubicBezTo>
                  <a:pt x="292" y="3728"/>
                  <a:pt x="665" y="4209"/>
                  <a:pt x="1059" y="4708"/>
                </a:cubicBezTo>
                <a:cubicBezTo>
                  <a:pt x="1551" y="5332"/>
                  <a:pt x="2109" y="6053"/>
                  <a:pt x="2703" y="6053"/>
                </a:cubicBezTo>
                <a:cubicBezTo>
                  <a:pt x="3287" y="6053"/>
                  <a:pt x="3802" y="5365"/>
                  <a:pt x="4256" y="4757"/>
                </a:cubicBezTo>
                <a:cubicBezTo>
                  <a:pt x="4656" y="4226"/>
                  <a:pt x="5034" y="3728"/>
                  <a:pt x="5402" y="3728"/>
                </a:cubicBezTo>
                <a:cubicBezTo>
                  <a:pt x="5769" y="3728"/>
                  <a:pt x="6142" y="4226"/>
                  <a:pt x="6542" y="4757"/>
                </a:cubicBezTo>
                <a:cubicBezTo>
                  <a:pt x="6996" y="5365"/>
                  <a:pt x="7516" y="6053"/>
                  <a:pt x="8105" y="6053"/>
                </a:cubicBezTo>
                <a:cubicBezTo>
                  <a:pt x="8689" y="6053"/>
                  <a:pt x="9186" y="5380"/>
                  <a:pt x="9624" y="4771"/>
                </a:cubicBezTo>
                <a:cubicBezTo>
                  <a:pt x="10019" y="4225"/>
                  <a:pt x="10392" y="3728"/>
                  <a:pt x="10803" y="3728"/>
                </a:cubicBezTo>
                <a:cubicBezTo>
                  <a:pt x="11187" y="3728"/>
                  <a:pt x="11512" y="4178"/>
                  <a:pt x="11885" y="4708"/>
                </a:cubicBezTo>
                <a:cubicBezTo>
                  <a:pt x="12328" y="5332"/>
                  <a:pt x="12837" y="6053"/>
                  <a:pt x="13502" y="6053"/>
                </a:cubicBezTo>
                <a:cubicBezTo>
                  <a:pt x="14172" y="6053"/>
                  <a:pt x="14690" y="5333"/>
                  <a:pt x="15144" y="4693"/>
                </a:cubicBezTo>
                <a:cubicBezTo>
                  <a:pt x="15517" y="4179"/>
                  <a:pt x="15836" y="3728"/>
                  <a:pt x="16198" y="3728"/>
                </a:cubicBezTo>
                <a:cubicBezTo>
                  <a:pt x="16566" y="3728"/>
                  <a:pt x="16902" y="4182"/>
                  <a:pt x="17291" y="4727"/>
                </a:cubicBezTo>
                <a:cubicBezTo>
                  <a:pt x="17746" y="5351"/>
                  <a:pt x="18264" y="6053"/>
                  <a:pt x="18902" y="6053"/>
                </a:cubicBezTo>
                <a:cubicBezTo>
                  <a:pt x="19556" y="6053"/>
                  <a:pt x="20113" y="5319"/>
                  <a:pt x="20605" y="4664"/>
                </a:cubicBezTo>
                <a:cubicBezTo>
                  <a:pt x="20972" y="4181"/>
                  <a:pt x="21319" y="3728"/>
                  <a:pt x="21600" y="3728"/>
                </a:cubicBezTo>
                <a:lnTo>
                  <a:pt x="21600" y="0"/>
                </a:lnTo>
                <a:cubicBezTo>
                  <a:pt x="21038" y="0"/>
                  <a:pt x="20547" y="653"/>
                  <a:pt x="20071" y="1277"/>
                </a:cubicBezTo>
                <a:cubicBezTo>
                  <a:pt x="19655" y="1807"/>
                  <a:pt x="19270" y="2325"/>
                  <a:pt x="18897" y="2325"/>
                </a:cubicBezTo>
                <a:cubicBezTo>
                  <a:pt x="18551" y="2325"/>
                  <a:pt x="18221" y="1870"/>
                  <a:pt x="17842" y="1355"/>
                </a:cubicBezTo>
                <a:cubicBezTo>
                  <a:pt x="17377" y="715"/>
                  <a:pt x="16853" y="0"/>
                  <a:pt x="16198" y="0"/>
                </a:cubicBezTo>
                <a:cubicBezTo>
                  <a:pt x="15544" y="0"/>
                  <a:pt x="15037" y="716"/>
                  <a:pt x="14583" y="1340"/>
                </a:cubicBezTo>
                <a:cubicBezTo>
                  <a:pt x="14205" y="1871"/>
                  <a:pt x="13875" y="2325"/>
                  <a:pt x="13502" y="2325"/>
                </a:cubicBezTo>
                <a:cubicBezTo>
                  <a:pt x="13134" y="2325"/>
                  <a:pt x="12820" y="1870"/>
                  <a:pt x="12452" y="1355"/>
                </a:cubicBezTo>
                <a:cubicBezTo>
                  <a:pt x="11998" y="715"/>
                  <a:pt x="11485" y="0"/>
                  <a:pt x="10803" y="0"/>
                </a:cubicBezTo>
                <a:cubicBezTo>
                  <a:pt x="10106" y="0"/>
                  <a:pt x="9554" y="749"/>
                  <a:pt x="9073" y="1404"/>
                </a:cubicBezTo>
                <a:cubicBezTo>
                  <a:pt x="8711" y="1903"/>
                  <a:pt x="8402" y="2325"/>
                  <a:pt x="8105" y="2325"/>
                </a:cubicBezTo>
                <a:cubicBezTo>
                  <a:pt x="7802" y="2325"/>
                  <a:pt x="7467" y="1889"/>
                  <a:pt x="7083" y="1374"/>
                </a:cubicBezTo>
                <a:cubicBezTo>
                  <a:pt x="6602" y="735"/>
                  <a:pt x="6050" y="0"/>
                  <a:pt x="5402" y="0"/>
                </a:cubicBezTo>
                <a:cubicBezTo>
                  <a:pt x="4747" y="0"/>
                  <a:pt x="4202" y="735"/>
                  <a:pt x="3715" y="1374"/>
                </a:cubicBezTo>
                <a:cubicBezTo>
                  <a:pt x="3348" y="1858"/>
                  <a:pt x="3001" y="2325"/>
                  <a:pt x="2703" y="2325"/>
                </a:cubicBezTo>
                <a:cubicBezTo>
                  <a:pt x="2384" y="2325"/>
                  <a:pt x="1996" y="1827"/>
                  <a:pt x="1585" y="1296"/>
                </a:cubicBezTo>
                <a:cubicBezTo>
                  <a:pt x="1082" y="657"/>
                  <a:pt x="568" y="0"/>
                  <a:pt x="0" y="0"/>
                </a:cubicBezTo>
                <a:close/>
                <a:moveTo>
                  <a:pt x="0" y="7769"/>
                </a:moveTo>
                <a:lnTo>
                  <a:pt x="0" y="11492"/>
                </a:lnTo>
                <a:cubicBezTo>
                  <a:pt x="292" y="11492"/>
                  <a:pt x="665" y="11977"/>
                  <a:pt x="1059" y="12477"/>
                </a:cubicBezTo>
                <a:cubicBezTo>
                  <a:pt x="1551" y="13100"/>
                  <a:pt x="2109" y="13817"/>
                  <a:pt x="2703" y="13817"/>
                </a:cubicBezTo>
                <a:cubicBezTo>
                  <a:pt x="3287" y="13817"/>
                  <a:pt x="3802" y="13133"/>
                  <a:pt x="4256" y="12525"/>
                </a:cubicBezTo>
                <a:cubicBezTo>
                  <a:pt x="4656" y="11995"/>
                  <a:pt x="5034" y="11492"/>
                  <a:pt x="5402" y="11492"/>
                </a:cubicBezTo>
                <a:cubicBezTo>
                  <a:pt x="5769" y="11492"/>
                  <a:pt x="6142" y="11995"/>
                  <a:pt x="6542" y="12525"/>
                </a:cubicBezTo>
                <a:cubicBezTo>
                  <a:pt x="6996" y="13133"/>
                  <a:pt x="7516" y="13817"/>
                  <a:pt x="8105" y="13817"/>
                </a:cubicBezTo>
                <a:cubicBezTo>
                  <a:pt x="8689" y="13817"/>
                  <a:pt x="9186" y="13148"/>
                  <a:pt x="9624" y="12540"/>
                </a:cubicBezTo>
                <a:cubicBezTo>
                  <a:pt x="10019" y="11994"/>
                  <a:pt x="10392" y="11492"/>
                  <a:pt x="10803" y="11492"/>
                </a:cubicBezTo>
                <a:cubicBezTo>
                  <a:pt x="11187" y="11492"/>
                  <a:pt x="11512" y="11946"/>
                  <a:pt x="11885" y="12477"/>
                </a:cubicBezTo>
                <a:cubicBezTo>
                  <a:pt x="12328" y="13100"/>
                  <a:pt x="12837" y="13817"/>
                  <a:pt x="13502" y="13817"/>
                </a:cubicBezTo>
                <a:cubicBezTo>
                  <a:pt x="14172" y="13817"/>
                  <a:pt x="14690" y="13101"/>
                  <a:pt x="15144" y="12462"/>
                </a:cubicBezTo>
                <a:cubicBezTo>
                  <a:pt x="15517" y="11947"/>
                  <a:pt x="15836" y="11492"/>
                  <a:pt x="16198" y="11492"/>
                </a:cubicBezTo>
                <a:cubicBezTo>
                  <a:pt x="16566" y="11492"/>
                  <a:pt x="16902" y="11945"/>
                  <a:pt x="17291" y="12491"/>
                </a:cubicBezTo>
                <a:cubicBezTo>
                  <a:pt x="17746" y="13115"/>
                  <a:pt x="18264" y="13817"/>
                  <a:pt x="18902" y="13817"/>
                </a:cubicBezTo>
                <a:cubicBezTo>
                  <a:pt x="19556" y="13817"/>
                  <a:pt x="20113" y="13083"/>
                  <a:pt x="20605" y="12428"/>
                </a:cubicBezTo>
                <a:cubicBezTo>
                  <a:pt x="20972" y="11944"/>
                  <a:pt x="21319" y="11492"/>
                  <a:pt x="21600" y="11492"/>
                </a:cubicBezTo>
                <a:lnTo>
                  <a:pt x="21600" y="7769"/>
                </a:lnTo>
                <a:cubicBezTo>
                  <a:pt x="21038" y="7769"/>
                  <a:pt x="20547" y="8422"/>
                  <a:pt x="20071" y="9045"/>
                </a:cubicBezTo>
                <a:cubicBezTo>
                  <a:pt x="19655" y="9591"/>
                  <a:pt x="19270" y="10088"/>
                  <a:pt x="18897" y="10088"/>
                </a:cubicBezTo>
                <a:cubicBezTo>
                  <a:pt x="18551" y="10088"/>
                  <a:pt x="18221" y="9638"/>
                  <a:pt x="17842" y="9123"/>
                </a:cubicBezTo>
                <a:cubicBezTo>
                  <a:pt x="17377" y="8484"/>
                  <a:pt x="16853" y="7769"/>
                  <a:pt x="16198" y="7769"/>
                </a:cubicBezTo>
                <a:cubicBezTo>
                  <a:pt x="15544" y="7769"/>
                  <a:pt x="15037" y="8485"/>
                  <a:pt x="14583" y="9109"/>
                </a:cubicBezTo>
                <a:cubicBezTo>
                  <a:pt x="14205" y="9639"/>
                  <a:pt x="13875" y="10088"/>
                  <a:pt x="13502" y="10088"/>
                </a:cubicBezTo>
                <a:cubicBezTo>
                  <a:pt x="13134" y="10088"/>
                  <a:pt x="12820" y="9638"/>
                  <a:pt x="12452" y="9123"/>
                </a:cubicBezTo>
                <a:cubicBezTo>
                  <a:pt x="11998" y="8484"/>
                  <a:pt x="11485" y="7769"/>
                  <a:pt x="10803" y="7769"/>
                </a:cubicBezTo>
                <a:cubicBezTo>
                  <a:pt x="10106" y="7769"/>
                  <a:pt x="9554" y="8517"/>
                  <a:pt x="9073" y="9172"/>
                </a:cubicBezTo>
                <a:cubicBezTo>
                  <a:pt x="8711" y="9671"/>
                  <a:pt x="8402" y="10088"/>
                  <a:pt x="8105" y="10088"/>
                </a:cubicBezTo>
                <a:cubicBezTo>
                  <a:pt x="7802" y="10088"/>
                  <a:pt x="7467" y="9653"/>
                  <a:pt x="7083" y="9138"/>
                </a:cubicBezTo>
                <a:cubicBezTo>
                  <a:pt x="6602" y="8499"/>
                  <a:pt x="6050" y="7769"/>
                  <a:pt x="5402" y="7769"/>
                </a:cubicBezTo>
                <a:cubicBezTo>
                  <a:pt x="4747" y="7769"/>
                  <a:pt x="4202" y="8499"/>
                  <a:pt x="3715" y="9138"/>
                </a:cubicBezTo>
                <a:cubicBezTo>
                  <a:pt x="3348" y="9622"/>
                  <a:pt x="3001" y="10088"/>
                  <a:pt x="2703" y="10088"/>
                </a:cubicBezTo>
                <a:cubicBezTo>
                  <a:pt x="2384" y="10088"/>
                  <a:pt x="1996" y="9590"/>
                  <a:pt x="1585" y="9060"/>
                </a:cubicBezTo>
                <a:cubicBezTo>
                  <a:pt x="1082" y="8421"/>
                  <a:pt x="568" y="7769"/>
                  <a:pt x="0" y="7769"/>
                </a:cubicBezTo>
                <a:close/>
                <a:moveTo>
                  <a:pt x="0" y="15547"/>
                </a:moveTo>
                <a:lnTo>
                  <a:pt x="0" y="19275"/>
                </a:lnTo>
                <a:cubicBezTo>
                  <a:pt x="292" y="19275"/>
                  <a:pt x="665" y="19761"/>
                  <a:pt x="1059" y="20260"/>
                </a:cubicBezTo>
                <a:cubicBezTo>
                  <a:pt x="1551" y="20884"/>
                  <a:pt x="2109" y="21600"/>
                  <a:pt x="2703" y="21600"/>
                </a:cubicBezTo>
                <a:cubicBezTo>
                  <a:pt x="3287" y="21600"/>
                  <a:pt x="3802" y="20912"/>
                  <a:pt x="4256" y="20304"/>
                </a:cubicBezTo>
                <a:cubicBezTo>
                  <a:pt x="4656" y="19773"/>
                  <a:pt x="5034" y="19275"/>
                  <a:pt x="5402" y="19275"/>
                </a:cubicBezTo>
                <a:cubicBezTo>
                  <a:pt x="5769" y="19275"/>
                  <a:pt x="6142" y="19773"/>
                  <a:pt x="6542" y="20304"/>
                </a:cubicBezTo>
                <a:cubicBezTo>
                  <a:pt x="6996" y="20912"/>
                  <a:pt x="7516" y="21600"/>
                  <a:pt x="8105" y="21600"/>
                </a:cubicBezTo>
                <a:cubicBezTo>
                  <a:pt x="8689" y="21600"/>
                  <a:pt x="9186" y="20931"/>
                  <a:pt x="9624" y="20323"/>
                </a:cubicBezTo>
                <a:cubicBezTo>
                  <a:pt x="10019" y="19777"/>
                  <a:pt x="10392" y="19275"/>
                  <a:pt x="10803" y="19275"/>
                </a:cubicBezTo>
                <a:cubicBezTo>
                  <a:pt x="11187" y="19275"/>
                  <a:pt x="11512" y="19729"/>
                  <a:pt x="11885" y="20260"/>
                </a:cubicBezTo>
                <a:cubicBezTo>
                  <a:pt x="12328" y="20884"/>
                  <a:pt x="12837" y="21600"/>
                  <a:pt x="13502" y="21600"/>
                </a:cubicBezTo>
                <a:cubicBezTo>
                  <a:pt x="14172" y="21600"/>
                  <a:pt x="14690" y="20885"/>
                  <a:pt x="15144" y="20245"/>
                </a:cubicBezTo>
                <a:cubicBezTo>
                  <a:pt x="15517" y="19730"/>
                  <a:pt x="15836" y="19275"/>
                  <a:pt x="16198" y="19275"/>
                </a:cubicBezTo>
                <a:cubicBezTo>
                  <a:pt x="16566" y="19275"/>
                  <a:pt x="16902" y="19729"/>
                  <a:pt x="17291" y="20274"/>
                </a:cubicBezTo>
                <a:cubicBezTo>
                  <a:pt x="17746" y="20898"/>
                  <a:pt x="18264" y="21600"/>
                  <a:pt x="18902" y="21600"/>
                </a:cubicBezTo>
                <a:cubicBezTo>
                  <a:pt x="19556" y="21600"/>
                  <a:pt x="20113" y="20866"/>
                  <a:pt x="20605" y="20211"/>
                </a:cubicBezTo>
                <a:cubicBezTo>
                  <a:pt x="20972" y="19728"/>
                  <a:pt x="21319" y="19275"/>
                  <a:pt x="21600" y="19275"/>
                </a:cubicBezTo>
                <a:lnTo>
                  <a:pt x="21600" y="15547"/>
                </a:lnTo>
                <a:cubicBezTo>
                  <a:pt x="21038" y="15547"/>
                  <a:pt x="20547" y="16205"/>
                  <a:pt x="20071" y="16829"/>
                </a:cubicBezTo>
                <a:cubicBezTo>
                  <a:pt x="19655" y="17359"/>
                  <a:pt x="19270" y="17872"/>
                  <a:pt x="18897" y="17872"/>
                </a:cubicBezTo>
                <a:cubicBezTo>
                  <a:pt x="18551" y="17872"/>
                  <a:pt x="18221" y="17421"/>
                  <a:pt x="17842" y="16907"/>
                </a:cubicBezTo>
                <a:cubicBezTo>
                  <a:pt x="17377" y="16267"/>
                  <a:pt x="16853" y="15547"/>
                  <a:pt x="16198" y="15547"/>
                </a:cubicBezTo>
                <a:cubicBezTo>
                  <a:pt x="15544" y="15547"/>
                  <a:pt x="15037" y="16268"/>
                  <a:pt x="14583" y="16892"/>
                </a:cubicBezTo>
                <a:cubicBezTo>
                  <a:pt x="14205" y="17422"/>
                  <a:pt x="13875" y="17872"/>
                  <a:pt x="13502" y="17872"/>
                </a:cubicBezTo>
                <a:cubicBezTo>
                  <a:pt x="13134" y="17872"/>
                  <a:pt x="12820" y="17421"/>
                  <a:pt x="12452" y="16907"/>
                </a:cubicBezTo>
                <a:cubicBezTo>
                  <a:pt x="11998" y="16267"/>
                  <a:pt x="11485" y="15547"/>
                  <a:pt x="10803" y="15547"/>
                </a:cubicBezTo>
                <a:cubicBezTo>
                  <a:pt x="10106" y="15547"/>
                  <a:pt x="9554" y="16296"/>
                  <a:pt x="9073" y="16951"/>
                </a:cubicBezTo>
                <a:cubicBezTo>
                  <a:pt x="8711" y="17450"/>
                  <a:pt x="8402" y="17872"/>
                  <a:pt x="8105" y="17872"/>
                </a:cubicBezTo>
                <a:cubicBezTo>
                  <a:pt x="7802" y="17872"/>
                  <a:pt x="7467" y="17436"/>
                  <a:pt x="7083" y="16921"/>
                </a:cubicBezTo>
                <a:cubicBezTo>
                  <a:pt x="6602" y="16282"/>
                  <a:pt x="6050" y="15547"/>
                  <a:pt x="5402" y="15547"/>
                </a:cubicBezTo>
                <a:cubicBezTo>
                  <a:pt x="4747" y="15547"/>
                  <a:pt x="4202" y="16282"/>
                  <a:pt x="3715" y="16921"/>
                </a:cubicBezTo>
                <a:cubicBezTo>
                  <a:pt x="3348" y="17405"/>
                  <a:pt x="3001" y="17872"/>
                  <a:pt x="2703" y="17872"/>
                </a:cubicBezTo>
                <a:cubicBezTo>
                  <a:pt x="2384" y="17872"/>
                  <a:pt x="1996" y="17374"/>
                  <a:pt x="1585" y="16843"/>
                </a:cubicBezTo>
                <a:cubicBezTo>
                  <a:pt x="1082" y="16204"/>
                  <a:pt x="568" y="15547"/>
                  <a:pt x="0" y="15547"/>
                </a:cubicBezTo>
                <a:close/>
              </a:path>
            </a:pathLst>
          </a:custGeom>
          <a:gradFill>
            <a:gsLst>
              <a:gs pos="0">
                <a:schemeClr val="accent1">
                  <a:lumOff val="16847"/>
                </a:schemeClr>
              </a:gs>
              <a:gs pos="100000">
                <a:schemeClr val="accent1">
                  <a:hueOff val="114395"/>
                  <a:lumOff val="-24975"/>
                </a:schemeClr>
              </a:gs>
            </a:gsLst>
            <a:lin ang="5400000"/>
          </a:gradFill>
          <a:ln w="12700">
            <a:miter lim="400000"/>
          </a:ln>
        </p:spPr>
        <p:txBody>
          <a:bodyPr lIns="50800" tIns="50800" rIns="50800" bIns="50800" anchor="ctr"/>
          <a:lstStyle/>
          <a:p>
            <a:pPr defTabSz="825500">
              <a:defRPr sz="3200">
                <a:solidFill>
                  <a:srgbClr val="FF2600"/>
                </a:solidFill>
              </a:defRPr>
            </a:pPr>
          </a:p>
        </p:txBody>
      </p:sp>
      <p:sp>
        <p:nvSpPr>
          <p:cNvPr id="198" name="水滴"/>
          <p:cNvSpPr/>
          <p:nvPr/>
        </p:nvSpPr>
        <p:spPr>
          <a:xfrm>
            <a:off x="14236203" y="5225200"/>
            <a:ext cx="744141" cy="1222911"/>
          </a:xfrm>
          <a:custGeom>
            <a:avLst/>
            <a:gdLst/>
            <a:ahLst/>
            <a:cxnLst>
              <a:cxn ang="0">
                <a:pos x="wd2" y="hd2"/>
              </a:cxn>
              <a:cxn ang="5400000">
                <a:pos x="wd2" y="hd2"/>
              </a:cxn>
              <a:cxn ang="10800000">
                <a:pos x="wd2" y="hd2"/>
              </a:cxn>
              <a:cxn ang="16200000">
                <a:pos x="wd2" y="hd2"/>
              </a:cxn>
            </a:cxnLst>
            <a:rect l="0" t="0" r="r" b="b"/>
            <a:pathLst>
              <a:path w="21212" h="21327" fill="norm" stroke="1"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199" name="図形"/>
          <p:cNvSpPr/>
          <p:nvPr/>
        </p:nvSpPr>
        <p:spPr>
          <a:xfrm>
            <a:off x="10910206" y="4412932"/>
            <a:ext cx="744141" cy="2137188"/>
          </a:xfrm>
          <a:custGeom>
            <a:avLst/>
            <a:gdLst/>
            <a:ahLst/>
            <a:cxnLst>
              <a:cxn ang="0">
                <a:pos x="wd2" y="hd2"/>
              </a:cxn>
              <a:cxn ang="5400000">
                <a:pos x="wd2" y="hd2"/>
              </a:cxn>
              <a:cxn ang="10800000">
                <a:pos x="wd2" y="hd2"/>
              </a:cxn>
              <a:cxn ang="16200000">
                <a:pos x="wd2" y="hd2"/>
              </a:cxn>
            </a:cxnLst>
            <a:rect l="0" t="0" r="r" b="b"/>
            <a:pathLst>
              <a:path w="21212" h="21327" fill="norm" stroke="1"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00" name="水滴"/>
          <p:cNvSpPr/>
          <p:nvPr/>
        </p:nvSpPr>
        <p:spPr>
          <a:xfrm>
            <a:off x="10044666" y="4382394"/>
            <a:ext cx="309118" cy="508001"/>
          </a:xfrm>
          <a:custGeom>
            <a:avLst/>
            <a:gdLst/>
            <a:ahLst/>
            <a:cxnLst>
              <a:cxn ang="0">
                <a:pos x="wd2" y="hd2"/>
              </a:cxn>
              <a:cxn ang="5400000">
                <a:pos x="wd2" y="hd2"/>
              </a:cxn>
              <a:cxn ang="10800000">
                <a:pos x="wd2" y="hd2"/>
              </a:cxn>
              <a:cxn ang="16200000">
                <a:pos x="wd2" y="hd2"/>
              </a:cxn>
            </a:cxnLst>
            <a:rect l="0" t="0" r="r" b="b"/>
            <a:pathLst>
              <a:path w="21212" h="21327" fill="norm" stroke="1" extrusionOk="0">
                <a:moveTo>
                  <a:pt x="10606" y="0"/>
                </a:moveTo>
                <a:cubicBezTo>
                  <a:pt x="10516" y="127"/>
                  <a:pt x="10450" y="217"/>
                  <a:pt x="10391" y="308"/>
                </a:cubicBezTo>
                <a:cubicBezTo>
                  <a:pt x="9100" y="2277"/>
                  <a:pt x="7638" y="4199"/>
                  <a:pt x="6033" y="6080"/>
                </a:cubicBezTo>
                <a:cubicBezTo>
                  <a:pt x="4443" y="7944"/>
                  <a:pt x="2872" y="9812"/>
                  <a:pt x="1311" y="11685"/>
                </a:cubicBezTo>
                <a:cubicBezTo>
                  <a:pt x="214" y="13000"/>
                  <a:pt x="-253" y="14396"/>
                  <a:pt x="134" y="15863"/>
                </a:cubicBezTo>
                <a:cubicBezTo>
                  <a:pt x="517" y="17310"/>
                  <a:pt x="1577" y="18561"/>
                  <a:pt x="3348" y="19559"/>
                </a:cubicBezTo>
                <a:cubicBezTo>
                  <a:pt x="6003" y="21055"/>
                  <a:pt x="9136" y="21600"/>
                  <a:pt x="12675" y="21200"/>
                </a:cubicBezTo>
                <a:cubicBezTo>
                  <a:pt x="15039" y="20933"/>
                  <a:pt x="17020" y="20211"/>
                  <a:pt x="18599" y="19102"/>
                </a:cubicBezTo>
                <a:cubicBezTo>
                  <a:pt x="20105" y="18045"/>
                  <a:pt x="20987" y="16808"/>
                  <a:pt x="21175" y="15410"/>
                </a:cubicBezTo>
                <a:cubicBezTo>
                  <a:pt x="21347" y="14127"/>
                  <a:pt x="20912" y="12902"/>
                  <a:pt x="19963" y="11753"/>
                </a:cubicBezTo>
                <a:cubicBezTo>
                  <a:pt x="18972" y="10552"/>
                  <a:pt x="17981" y="9352"/>
                  <a:pt x="16951" y="8164"/>
                </a:cubicBezTo>
                <a:cubicBezTo>
                  <a:pt x="15099" y="6028"/>
                  <a:pt x="13203" y="3905"/>
                  <a:pt x="11706" y="1663"/>
                </a:cubicBezTo>
                <a:cubicBezTo>
                  <a:pt x="11345" y="1122"/>
                  <a:pt x="10989" y="580"/>
                  <a:pt x="10606" y="0"/>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01" name="四角形"/>
          <p:cNvSpPr/>
          <p:nvPr/>
        </p:nvSpPr>
        <p:spPr>
          <a:xfrm>
            <a:off x="9420977" y="9053049"/>
            <a:ext cx="5542045" cy="934780"/>
          </a:xfrm>
          <a:prstGeom prst="rect">
            <a:avLst/>
          </a:prstGeom>
          <a:gradFill>
            <a:gsLst>
              <a:gs pos="0">
                <a:schemeClr val="accent5">
                  <a:alpha val="80000"/>
                </a:schemeClr>
              </a:gs>
              <a:gs pos="100000">
                <a:schemeClr val="accent5">
                  <a:lumOff val="-29866"/>
                  <a:alpha val="80000"/>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02" name="四角形"/>
          <p:cNvSpPr/>
          <p:nvPr/>
        </p:nvSpPr>
        <p:spPr>
          <a:xfrm>
            <a:off x="8186590" y="4037307"/>
            <a:ext cx="8010820" cy="713563"/>
          </a:xfrm>
          <a:prstGeom prst="rect">
            <a:avLst/>
          </a:prstGeom>
          <a:gradFill>
            <a:gsLst>
              <a:gs pos="0">
                <a:schemeClr val="accent1">
                  <a:lumOff val="16847"/>
                  <a:alpha val="80000"/>
                </a:schemeClr>
              </a:gs>
              <a:gs pos="100000">
                <a:schemeClr val="accent1">
                  <a:lumOff val="-13575"/>
                  <a:alpha val="80000"/>
                </a:schemeClr>
              </a:gs>
            </a:gsLst>
            <a:lin ang="5400000"/>
          </a:gradFill>
          <a:ln w="12700">
            <a:miter lim="400000"/>
          </a:ln>
        </p:spPr>
        <p:txBody>
          <a:bodyPr lIns="50800" tIns="50800" rIns="50800" bIns="50800" anchor="ctr"/>
          <a:lstStyle/>
          <a:p>
            <a:pPr defTabSz="825500">
              <a:defRPr sz="3200">
                <a:solidFill>
                  <a:srgbClr val="000000"/>
                </a:solidFill>
              </a:defRPr>
            </a:pPr>
          </a:p>
        </p:txBody>
      </p:sp>
      <p:sp>
        <p:nvSpPr>
          <p:cNvPr id="203" name="水"/>
          <p:cNvSpPr/>
          <p:nvPr/>
        </p:nvSpPr>
        <p:spPr>
          <a:xfrm>
            <a:off x="8638114" y="4205493"/>
            <a:ext cx="1087997" cy="377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728"/>
                </a:lnTo>
                <a:cubicBezTo>
                  <a:pt x="292" y="3728"/>
                  <a:pt x="665" y="4209"/>
                  <a:pt x="1059" y="4708"/>
                </a:cubicBezTo>
                <a:cubicBezTo>
                  <a:pt x="1551" y="5332"/>
                  <a:pt x="2109" y="6053"/>
                  <a:pt x="2703" y="6053"/>
                </a:cubicBezTo>
                <a:cubicBezTo>
                  <a:pt x="3287" y="6053"/>
                  <a:pt x="3802" y="5365"/>
                  <a:pt x="4256" y="4757"/>
                </a:cubicBezTo>
                <a:cubicBezTo>
                  <a:pt x="4656" y="4226"/>
                  <a:pt x="5034" y="3728"/>
                  <a:pt x="5402" y="3728"/>
                </a:cubicBezTo>
                <a:cubicBezTo>
                  <a:pt x="5769" y="3728"/>
                  <a:pt x="6142" y="4226"/>
                  <a:pt x="6542" y="4757"/>
                </a:cubicBezTo>
                <a:cubicBezTo>
                  <a:pt x="6996" y="5365"/>
                  <a:pt x="7516" y="6053"/>
                  <a:pt x="8105" y="6053"/>
                </a:cubicBezTo>
                <a:cubicBezTo>
                  <a:pt x="8689" y="6053"/>
                  <a:pt x="9186" y="5380"/>
                  <a:pt x="9624" y="4771"/>
                </a:cubicBezTo>
                <a:cubicBezTo>
                  <a:pt x="10019" y="4225"/>
                  <a:pt x="10392" y="3728"/>
                  <a:pt x="10803" y="3728"/>
                </a:cubicBezTo>
                <a:cubicBezTo>
                  <a:pt x="11187" y="3728"/>
                  <a:pt x="11512" y="4178"/>
                  <a:pt x="11885" y="4708"/>
                </a:cubicBezTo>
                <a:cubicBezTo>
                  <a:pt x="12328" y="5332"/>
                  <a:pt x="12837" y="6053"/>
                  <a:pt x="13502" y="6053"/>
                </a:cubicBezTo>
                <a:cubicBezTo>
                  <a:pt x="14172" y="6053"/>
                  <a:pt x="14690" y="5333"/>
                  <a:pt x="15144" y="4693"/>
                </a:cubicBezTo>
                <a:cubicBezTo>
                  <a:pt x="15517" y="4179"/>
                  <a:pt x="15836" y="3728"/>
                  <a:pt x="16198" y="3728"/>
                </a:cubicBezTo>
                <a:cubicBezTo>
                  <a:pt x="16566" y="3728"/>
                  <a:pt x="16902" y="4182"/>
                  <a:pt x="17291" y="4727"/>
                </a:cubicBezTo>
                <a:cubicBezTo>
                  <a:pt x="17746" y="5351"/>
                  <a:pt x="18264" y="6053"/>
                  <a:pt x="18902" y="6053"/>
                </a:cubicBezTo>
                <a:cubicBezTo>
                  <a:pt x="19556" y="6053"/>
                  <a:pt x="20113" y="5319"/>
                  <a:pt x="20605" y="4664"/>
                </a:cubicBezTo>
                <a:cubicBezTo>
                  <a:pt x="20972" y="4181"/>
                  <a:pt x="21319" y="3728"/>
                  <a:pt x="21600" y="3728"/>
                </a:cubicBezTo>
                <a:lnTo>
                  <a:pt x="21600" y="0"/>
                </a:lnTo>
                <a:cubicBezTo>
                  <a:pt x="21038" y="0"/>
                  <a:pt x="20547" y="653"/>
                  <a:pt x="20071" y="1277"/>
                </a:cubicBezTo>
                <a:cubicBezTo>
                  <a:pt x="19655" y="1807"/>
                  <a:pt x="19270" y="2325"/>
                  <a:pt x="18897" y="2325"/>
                </a:cubicBezTo>
                <a:cubicBezTo>
                  <a:pt x="18551" y="2325"/>
                  <a:pt x="18221" y="1870"/>
                  <a:pt x="17842" y="1355"/>
                </a:cubicBezTo>
                <a:cubicBezTo>
                  <a:pt x="17377" y="715"/>
                  <a:pt x="16853" y="0"/>
                  <a:pt x="16198" y="0"/>
                </a:cubicBezTo>
                <a:cubicBezTo>
                  <a:pt x="15544" y="0"/>
                  <a:pt x="15037" y="716"/>
                  <a:pt x="14583" y="1340"/>
                </a:cubicBezTo>
                <a:cubicBezTo>
                  <a:pt x="14205" y="1871"/>
                  <a:pt x="13875" y="2325"/>
                  <a:pt x="13502" y="2325"/>
                </a:cubicBezTo>
                <a:cubicBezTo>
                  <a:pt x="13134" y="2325"/>
                  <a:pt x="12820" y="1870"/>
                  <a:pt x="12452" y="1355"/>
                </a:cubicBezTo>
                <a:cubicBezTo>
                  <a:pt x="11998" y="715"/>
                  <a:pt x="11485" y="0"/>
                  <a:pt x="10803" y="0"/>
                </a:cubicBezTo>
                <a:cubicBezTo>
                  <a:pt x="10106" y="0"/>
                  <a:pt x="9554" y="749"/>
                  <a:pt x="9073" y="1404"/>
                </a:cubicBezTo>
                <a:cubicBezTo>
                  <a:pt x="8711" y="1903"/>
                  <a:pt x="8402" y="2325"/>
                  <a:pt x="8105" y="2325"/>
                </a:cubicBezTo>
                <a:cubicBezTo>
                  <a:pt x="7802" y="2325"/>
                  <a:pt x="7467" y="1889"/>
                  <a:pt x="7083" y="1374"/>
                </a:cubicBezTo>
                <a:cubicBezTo>
                  <a:pt x="6602" y="735"/>
                  <a:pt x="6050" y="0"/>
                  <a:pt x="5402" y="0"/>
                </a:cubicBezTo>
                <a:cubicBezTo>
                  <a:pt x="4747" y="0"/>
                  <a:pt x="4202" y="735"/>
                  <a:pt x="3715" y="1374"/>
                </a:cubicBezTo>
                <a:cubicBezTo>
                  <a:pt x="3348" y="1858"/>
                  <a:pt x="3001" y="2325"/>
                  <a:pt x="2703" y="2325"/>
                </a:cubicBezTo>
                <a:cubicBezTo>
                  <a:pt x="2384" y="2325"/>
                  <a:pt x="1996" y="1827"/>
                  <a:pt x="1585" y="1296"/>
                </a:cubicBezTo>
                <a:cubicBezTo>
                  <a:pt x="1082" y="657"/>
                  <a:pt x="568" y="0"/>
                  <a:pt x="0" y="0"/>
                </a:cubicBezTo>
                <a:close/>
                <a:moveTo>
                  <a:pt x="0" y="7769"/>
                </a:moveTo>
                <a:lnTo>
                  <a:pt x="0" y="11492"/>
                </a:lnTo>
                <a:cubicBezTo>
                  <a:pt x="292" y="11492"/>
                  <a:pt x="665" y="11977"/>
                  <a:pt x="1059" y="12477"/>
                </a:cubicBezTo>
                <a:cubicBezTo>
                  <a:pt x="1551" y="13100"/>
                  <a:pt x="2109" y="13817"/>
                  <a:pt x="2703" y="13817"/>
                </a:cubicBezTo>
                <a:cubicBezTo>
                  <a:pt x="3287" y="13817"/>
                  <a:pt x="3802" y="13133"/>
                  <a:pt x="4256" y="12525"/>
                </a:cubicBezTo>
                <a:cubicBezTo>
                  <a:pt x="4656" y="11995"/>
                  <a:pt x="5034" y="11492"/>
                  <a:pt x="5402" y="11492"/>
                </a:cubicBezTo>
                <a:cubicBezTo>
                  <a:pt x="5769" y="11492"/>
                  <a:pt x="6142" y="11995"/>
                  <a:pt x="6542" y="12525"/>
                </a:cubicBezTo>
                <a:cubicBezTo>
                  <a:pt x="6996" y="13133"/>
                  <a:pt x="7516" y="13817"/>
                  <a:pt x="8105" y="13817"/>
                </a:cubicBezTo>
                <a:cubicBezTo>
                  <a:pt x="8689" y="13817"/>
                  <a:pt x="9186" y="13148"/>
                  <a:pt x="9624" y="12540"/>
                </a:cubicBezTo>
                <a:cubicBezTo>
                  <a:pt x="10019" y="11994"/>
                  <a:pt x="10392" y="11492"/>
                  <a:pt x="10803" y="11492"/>
                </a:cubicBezTo>
                <a:cubicBezTo>
                  <a:pt x="11187" y="11492"/>
                  <a:pt x="11512" y="11946"/>
                  <a:pt x="11885" y="12477"/>
                </a:cubicBezTo>
                <a:cubicBezTo>
                  <a:pt x="12328" y="13100"/>
                  <a:pt x="12837" y="13817"/>
                  <a:pt x="13502" y="13817"/>
                </a:cubicBezTo>
                <a:cubicBezTo>
                  <a:pt x="14172" y="13817"/>
                  <a:pt x="14690" y="13101"/>
                  <a:pt x="15144" y="12462"/>
                </a:cubicBezTo>
                <a:cubicBezTo>
                  <a:pt x="15517" y="11947"/>
                  <a:pt x="15836" y="11492"/>
                  <a:pt x="16198" y="11492"/>
                </a:cubicBezTo>
                <a:cubicBezTo>
                  <a:pt x="16566" y="11492"/>
                  <a:pt x="16902" y="11945"/>
                  <a:pt x="17291" y="12491"/>
                </a:cubicBezTo>
                <a:cubicBezTo>
                  <a:pt x="17746" y="13115"/>
                  <a:pt x="18264" y="13817"/>
                  <a:pt x="18902" y="13817"/>
                </a:cubicBezTo>
                <a:cubicBezTo>
                  <a:pt x="19556" y="13817"/>
                  <a:pt x="20113" y="13083"/>
                  <a:pt x="20605" y="12428"/>
                </a:cubicBezTo>
                <a:cubicBezTo>
                  <a:pt x="20972" y="11944"/>
                  <a:pt x="21319" y="11492"/>
                  <a:pt x="21600" y="11492"/>
                </a:cubicBezTo>
                <a:lnTo>
                  <a:pt x="21600" y="7769"/>
                </a:lnTo>
                <a:cubicBezTo>
                  <a:pt x="21038" y="7769"/>
                  <a:pt x="20547" y="8422"/>
                  <a:pt x="20071" y="9045"/>
                </a:cubicBezTo>
                <a:cubicBezTo>
                  <a:pt x="19655" y="9591"/>
                  <a:pt x="19270" y="10088"/>
                  <a:pt x="18897" y="10088"/>
                </a:cubicBezTo>
                <a:cubicBezTo>
                  <a:pt x="18551" y="10088"/>
                  <a:pt x="18221" y="9638"/>
                  <a:pt x="17842" y="9123"/>
                </a:cubicBezTo>
                <a:cubicBezTo>
                  <a:pt x="17377" y="8484"/>
                  <a:pt x="16853" y="7769"/>
                  <a:pt x="16198" y="7769"/>
                </a:cubicBezTo>
                <a:cubicBezTo>
                  <a:pt x="15544" y="7769"/>
                  <a:pt x="15037" y="8485"/>
                  <a:pt x="14583" y="9109"/>
                </a:cubicBezTo>
                <a:cubicBezTo>
                  <a:pt x="14205" y="9639"/>
                  <a:pt x="13875" y="10088"/>
                  <a:pt x="13502" y="10088"/>
                </a:cubicBezTo>
                <a:cubicBezTo>
                  <a:pt x="13134" y="10088"/>
                  <a:pt x="12820" y="9638"/>
                  <a:pt x="12452" y="9123"/>
                </a:cubicBezTo>
                <a:cubicBezTo>
                  <a:pt x="11998" y="8484"/>
                  <a:pt x="11485" y="7769"/>
                  <a:pt x="10803" y="7769"/>
                </a:cubicBezTo>
                <a:cubicBezTo>
                  <a:pt x="10106" y="7769"/>
                  <a:pt x="9554" y="8517"/>
                  <a:pt x="9073" y="9172"/>
                </a:cubicBezTo>
                <a:cubicBezTo>
                  <a:pt x="8711" y="9671"/>
                  <a:pt x="8402" y="10088"/>
                  <a:pt x="8105" y="10088"/>
                </a:cubicBezTo>
                <a:cubicBezTo>
                  <a:pt x="7802" y="10088"/>
                  <a:pt x="7467" y="9653"/>
                  <a:pt x="7083" y="9138"/>
                </a:cubicBezTo>
                <a:cubicBezTo>
                  <a:pt x="6602" y="8499"/>
                  <a:pt x="6050" y="7769"/>
                  <a:pt x="5402" y="7769"/>
                </a:cubicBezTo>
                <a:cubicBezTo>
                  <a:pt x="4747" y="7769"/>
                  <a:pt x="4202" y="8499"/>
                  <a:pt x="3715" y="9138"/>
                </a:cubicBezTo>
                <a:cubicBezTo>
                  <a:pt x="3348" y="9622"/>
                  <a:pt x="3001" y="10088"/>
                  <a:pt x="2703" y="10088"/>
                </a:cubicBezTo>
                <a:cubicBezTo>
                  <a:pt x="2384" y="10088"/>
                  <a:pt x="1996" y="9590"/>
                  <a:pt x="1585" y="9060"/>
                </a:cubicBezTo>
                <a:cubicBezTo>
                  <a:pt x="1082" y="8421"/>
                  <a:pt x="568" y="7769"/>
                  <a:pt x="0" y="7769"/>
                </a:cubicBezTo>
                <a:close/>
                <a:moveTo>
                  <a:pt x="0" y="15547"/>
                </a:moveTo>
                <a:lnTo>
                  <a:pt x="0" y="19275"/>
                </a:lnTo>
                <a:cubicBezTo>
                  <a:pt x="292" y="19275"/>
                  <a:pt x="665" y="19761"/>
                  <a:pt x="1059" y="20260"/>
                </a:cubicBezTo>
                <a:cubicBezTo>
                  <a:pt x="1551" y="20884"/>
                  <a:pt x="2109" y="21600"/>
                  <a:pt x="2703" y="21600"/>
                </a:cubicBezTo>
                <a:cubicBezTo>
                  <a:pt x="3287" y="21600"/>
                  <a:pt x="3802" y="20912"/>
                  <a:pt x="4256" y="20304"/>
                </a:cubicBezTo>
                <a:cubicBezTo>
                  <a:pt x="4656" y="19773"/>
                  <a:pt x="5034" y="19275"/>
                  <a:pt x="5402" y="19275"/>
                </a:cubicBezTo>
                <a:cubicBezTo>
                  <a:pt x="5769" y="19275"/>
                  <a:pt x="6142" y="19773"/>
                  <a:pt x="6542" y="20304"/>
                </a:cubicBezTo>
                <a:cubicBezTo>
                  <a:pt x="6996" y="20912"/>
                  <a:pt x="7516" y="21600"/>
                  <a:pt x="8105" y="21600"/>
                </a:cubicBezTo>
                <a:cubicBezTo>
                  <a:pt x="8689" y="21600"/>
                  <a:pt x="9186" y="20931"/>
                  <a:pt x="9624" y="20323"/>
                </a:cubicBezTo>
                <a:cubicBezTo>
                  <a:pt x="10019" y="19777"/>
                  <a:pt x="10392" y="19275"/>
                  <a:pt x="10803" y="19275"/>
                </a:cubicBezTo>
                <a:cubicBezTo>
                  <a:pt x="11187" y="19275"/>
                  <a:pt x="11512" y="19729"/>
                  <a:pt x="11885" y="20260"/>
                </a:cubicBezTo>
                <a:cubicBezTo>
                  <a:pt x="12328" y="20884"/>
                  <a:pt x="12837" y="21600"/>
                  <a:pt x="13502" y="21600"/>
                </a:cubicBezTo>
                <a:cubicBezTo>
                  <a:pt x="14172" y="21600"/>
                  <a:pt x="14690" y="20885"/>
                  <a:pt x="15144" y="20245"/>
                </a:cubicBezTo>
                <a:cubicBezTo>
                  <a:pt x="15517" y="19730"/>
                  <a:pt x="15836" y="19275"/>
                  <a:pt x="16198" y="19275"/>
                </a:cubicBezTo>
                <a:cubicBezTo>
                  <a:pt x="16566" y="19275"/>
                  <a:pt x="16902" y="19729"/>
                  <a:pt x="17291" y="20274"/>
                </a:cubicBezTo>
                <a:cubicBezTo>
                  <a:pt x="17746" y="20898"/>
                  <a:pt x="18264" y="21600"/>
                  <a:pt x="18902" y="21600"/>
                </a:cubicBezTo>
                <a:cubicBezTo>
                  <a:pt x="19556" y="21600"/>
                  <a:pt x="20113" y="20866"/>
                  <a:pt x="20605" y="20211"/>
                </a:cubicBezTo>
                <a:cubicBezTo>
                  <a:pt x="20972" y="19728"/>
                  <a:pt x="21319" y="19275"/>
                  <a:pt x="21600" y="19275"/>
                </a:cubicBezTo>
                <a:lnTo>
                  <a:pt x="21600" y="15547"/>
                </a:lnTo>
                <a:cubicBezTo>
                  <a:pt x="21038" y="15547"/>
                  <a:pt x="20547" y="16205"/>
                  <a:pt x="20071" y="16829"/>
                </a:cubicBezTo>
                <a:cubicBezTo>
                  <a:pt x="19655" y="17359"/>
                  <a:pt x="19270" y="17872"/>
                  <a:pt x="18897" y="17872"/>
                </a:cubicBezTo>
                <a:cubicBezTo>
                  <a:pt x="18551" y="17872"/>
                  <a:pt x="18221" y="17421"/>
                  <a:pt x="17842" y="16907"/>
                </a:cubicBezTo>
                <a:cubicBezTo>
                  <a:pt x="17377" y="16267"/>
                  <a:pt x="16853" y="15547"/>
                  <a:pt x="16198" y="15547"/>
                </a:cubicBezTo>
                <a:cubicBezTo>
                  <a:pt x="15544" y="15547"/>
                  <a:pt x="15037" y="16268"/>
                  <a:pt x="14583" y="16892"/>
                </a:cubicBezTo>
                <a:cubicBezTo>
                  <a:pt x="14205" y="17422"/>
                  <a:pt x="13875" y="17872"/>
                  <a:pt x="13502" y="17872"/>
                </a:cubicBezTo>
                <a:cubicBezTo>
                  <a:pt x="13134" y="17872"/>
                  <a:pt x="12820" y="17421"/>
                  <a:pt x="12452" y="16907"/>
                </a:cubicBezTo>
                <a:cubicBezTo>
                  <a:pt x="11998" y="16267"/>
                  <a:pt x="11485" y="15547"/>
                  <a:pt x="10803" y="15547"/>
                </a:cubicBezTo>
                <a:cubicBezTo>
                  <a:pt x="10106" y="15547"/>
                  <a:pt x="9554" y="16296"/>
                  <a:pt x="9073" y="16951"/>
                </a:cubicBezTo>
                <a:cubicBezTo>
                  <a:pt x="8711" y="17450"/>
                  <a:pt x="8402" y="17872"/>
                  <a:pt x="8105" y="17872"/>
                </a:cubicBezTo>
                <a:cubicBezTo>
                  <a:pt x="7802" y="17872"/>
                  <a:pt x="7467" y="17436"/>
                  <a:pt x="7083" y="16921"/>
                </a:cubicBezTo>
                <a:cubicBezTo>
                  <a:pt x="6602" y="16282"/>
                  <a:pt x="6050" y="15547"/>
                  <a:pt x="5402" y="15547"/>
                </a:cubicBezTo>
                <a:cubicBezTo>
                  <a:pt x="4747" y="15547"/>
                  <a:pt x="4202" y="16282"/>
                  <a:pt x="3715" y="16921"/>
                </a:cubicBezTo>
                <a:cubicBezTo>
                  <a:pt x="3348" y="17405"/>
                  <a:pt x="3001" y="17872"/>
                  <a:pt x="2703" y="17872"/>
                </a:cubicBezTo>
                <a:cubicBezTo>
                  <a:pt x="2384" y="17872"/>
                  <a:pt x="1996" y="17374"/>
                  <a:pt x="1585" y="16843"/>
                </a:cubicBezTo>
                <a:cubicBezTo>
                  <a:pt x="1082" y="16204"/>
                  <a:pt x="568" y="15547"/>
                  <a:pt x="0" y="15547"/>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04" name="水"/>
          <p:cNvSpPr/>
          <p:nvPr/>
        </p:nvSpPr>
        <p:spPr>
          <a:xfrm>
            <a:off x="9721028" y="4205493"/>
            <a:ext cx="1087997" cy="377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728"/>
                </a:lnTo>
                <a:cubicBezTo>
                  <a:pt x="292" y="3728"/>
                  <a:pt x="665" y="4209"/>
                  <a:pt x="1059" y="4708"/>
                </a:cubicBezTo>
                <a:cubicBezTo>
                  <a:pt x="1551" y="5332"/>
                  <a:pt x="2109" y="6053"/>
                  <a:pt x="2703" y="6053"/>
                </a:cubicBezTo>
                <a:cubicBezTo>
                  <a:pt x="3287" y="6053"/>
                  <a:pt x="3802" y="5365"/>
                  <a:pt x="4256" y="4757"/>
                </a:cubicBezTo>
                <a:cubicBezTo>
                  <a:pt x="4656" y="4226"/>
                  <a:pt x="5034" y="3728"/>
                  <a:pt x="5402" y="3728"/>
                </a:cubicBezTo>
                <a:cubicBezTo>
                  <a:pt x="5769" y="3728"/>
                  <a:pt x="6142" y="4226"/>
                  <a:pt x="6542" y="4757"/>
                </a:cubicBezTo>
                <a:cubicBezTo>
                  <a:pt x="6996" y="5365"/>
                  <a:pt x="7516" y="6053"/>
                  <a:pt x="8105" y="6053"/>
                </a:cubicBezTo>
                <a:cubicBezTo>
                  <a:pt x="8689" y="6053"/>
                  <a:pt x="9186" y="5380"/>
                  <a:pt x="9624" y="4771"/>
                </a:cubicBezTo>
                <a:cubicBezTo>
                  <a:pt x="10019" y="4225"/>
                  <a:pt x="10392" y="3728"/>
                  <a:pt x="10803" y="3728"/>
                </a:cubicBezTo>
                <a:cubicBezTo>
                  <a:pt x="11187" y="3728"/>
                  <a:pt x="11512" y="4178"/>
                  <a:pt x="11885" y="4708"/>
                </a:cubicBezTo>
                <a:cubicBezTo>
                  <a:pt x="12328" y="5332"/>
                  <a:pt x="12837" y="6053"/>
                  <a:pt x="13502" y="6053"/>
                </a:cubicBezTo>
                <a:cubicBezTo>
                  <a:pt x="14172" y="6053"/>
                  <a:pt x="14690" y="5333"/>
                  <a:pt x="15144" y="4693"/>
                </a:cubicBezTo>
                <a:cubicBezTo>
                  <a:pt x="15517" y="4179"/>
                  <a:pt x="15836" y="3728"/>
                  <a:pt x="16198" y="3728"/>
                </a:cubicBezTo>
                <a:cubicBezTo>
                  <a:pt x="16566" y="3728"/>
                  <a:pt x="16902" y="4182"/>
                  <a:pt x="17291" y="4727"/>
                </a:cubicBezTo>
                <a:cubicBezTo>
                  <a:pt x="17746" y="5351"/>
                  <a:pt x="18264" y="6053"/>
                  <a:pt x="18902" y="6053"/>
                </a:cubicBezTo>
                <a:cubicBezTo>
                  <a:pt x="19556" y="6053"/>
                  <a:pt x="20113" y="5319"/>
                  <a:pt x="20605" y="4664"/>
                </a:cubicBezTo>
                <a:cubicBezTo>
                  <a:pt x="20972" y="4181"/>
                  <a:pt x="21319" y="3728"/>
                  <a:pt x="21600" y="3728"/>
                </a:cubicBezTo>
                <a:lnTo>
                  <a:pt x="21600" y="0"/>
                </a:lnTo>
                <a:cubicBezTo>
                  <a:pt x="21038" y="0"/>
                  <a:pt x="20547" y="653"/>
                  <a:pt x="20071" y="1277"/>
                </a:cubicBezTo>
                <a:cubicBezTo>
                  <a:pt x="19655" y="1807"/>
                  <a:pt x="19270" y="2325"/>
                  <a:pt x="18897" y="2325"/>
                </a:cubicBezTo>
                <a:cubicBezTo>
                  <a:pt x="18551" y="2325"/>
                  <a:pt x="18221" y="1870"/>
                  <a:pt x="17842" y="1355"/>
                </a:cubicBezTo>
                <a:cubicBezTo>
                  <a:pt x="17377" y="715"/>
                  <a:pt x="16853" y="0"/>
                  <a:pt x="16198" y="0"/>
                </a:cubicBezTo>
                <a:cubicBezTo>
                  <a:pt x="15544" y="0"/>
                  <a:pt x="15037" y="716"/>
                  <a:pt x="14583" y="1340"/>
                </a:cubicBezTo>
                <a:cubicBezTo>
                  <a:pt x="14205" y="1871"/>
                  <a:pt x="13875" y="2325"/>
                  <a:pt x="13502" y="2325"/>
                </a:cubicBezTo>
                <a:cubicBezTo>
                  <a:pt x="13134" y="2325"/>
                  <a:pt x="12820" y="1870"/>
                  <a:pt x="12452" y="1355"/>
                </a:cubicBezTo>
                <a:cubicBezTo>
                  <a:pt x="11998" y="715"/>
                  <a:pt x="11485" y="0"/>
                  <a:pt x="10803" y="0"/>
                </a:cubicBezTo>
                <a:cubicBezTo>
                  <a:pt x="10106" y="0"/>
                  <a:pt x="9554" y="749"/>
                  <a:pt x="9073" y="1404"/>
                </a:cubicBezTo>
                <a:cubicBezTo>
                  <a:pt x="8711" y="1903"/>
                  <a:pt x="8402" y="2325"/>
                  <a:pt x="8105" y="2325"/>
                </a:cubicBezTo>
                <a:cubicBezTo>
                  <a:pt x="7802" y="2325"/>
                  <a:pt x="7467" y="1889"/>
                  <a:pt x="7083" y="1374"/>
                </a:cubicBezTo>
                <a:cubicBezTo>
                  <a:pt x="6602" y="735"/>
                  <a:pt x="6050" y="0"/>
                  <a:pt x="5402" y="0"/>
                </a:cubicBezTo>
                <a:cubicBezTo>
                  <a:pt x="4747" y="0"/>
                  <a:pt x="4202" y="735"/>
                  <a:pt x="3715" y="1374"/>
                </a:cubicBezTo>
                <a:cubicBezTo>
                  <a:pt x="3348" y="1858"/>
                  <a:pt x="3001" y="2325"/>
                  <a:pt x="2703" y="2325"/>
                </a:cubicBezTo>
                <a:cubicBezTo>
                  <a:pt x="2384" y="2325"/>
                  <a:pt x="1996" y="1827"/>
                  <a:pt x="1585" y="1296"/>
                </a:cubicBezTo>
                <a:cubicBezTo>
                  <a:pt x="1082" y="657"/>
                  <a:pt x="568" y="0"/>
                  <a:pt x="0" y="0"/>
                </a:cubicBezTo>
                <a:close/>
                <a:moveTo>
                  <a:pt x="0" y="7769"/>
                </a:moveTo>
                <a:lnTo>
                  <a:pt x="0" y="11492"/>
                </a:lnTo>
                <a:cubicBezTo>
                  <a:pt x="292" y="11492"/>
                  <a:pt x="665" y="11977"/>
                  <a:pt x="1059" y="12477"/>
                </a:cubicBezTo>
                <a:cubicBezTo>
                  <a:pt x="1551" y="13100"/>
                  <a:pt x="2109" y="13817"/>
                  <a:pt x="2703" y="13817"/>
                </a:cubicBezTo>
                <a:cubicBezTo>
                  <a:pt x="3287" y="13817"/>
                  <a:pt x="3802" y="13133"/>
                  <a:pt x="4256" y="12525"/>
                </a:cubicBezTo>
                <a:cubicBezTo>
                  <a:pt x="4656" y="11995"/>
                  <a:pt x="5034" y="11492"/>
                  <a:pt x="5402" y="11492"/>
                </a:cubicBezTo>
                <a:cubicBezTo>
                  <a:pt x="5769" y="11492"/>
                  <a:pt x="6142" y="11995"/>
                  <a:pt x="6542" y="12525"/>
                </a:cubicBezTo>
                <a:cubicBezTo>
                  <a:pt x="6996" y="13133"/>
                  <a:pt x="7516" y="13817"/>
                  <a:pt x="8105" y="13817"/>
                </a:cubicBezTo>
                <a:cubicBezTo>
                  <a:pt x="8689" y="13817"/>
                  <a:pt x="9186" y="13148"/>
                  <a:pt x="9624" y="12540"/>
                </a:cubicBezTo>
                <a:cubicBezTo>
                  <a:pt x="10019" y="11994"/>
                  <a:pt x="10392" y="11492"/>
                  <a:pt x="10803" y="11492"/>
                </a:cubicBezTo>
                <a:cubicBezTo>
                  <a:pt x="11187" y="11492"/>
                  <a:pt x="11512" y="11946"/>
                  <a:pt x="11885" y="12477"/>
                </a:cubicBezTo>
                <a:cubicBezTo>
                  <a:pt x="12328" y="13100"/>
                  <a:pt x="12837" y="13817"/>
                  <a:pt x="13502" y="13817"/>
                </a:cubicBezTo>
                <a:cubicBezTo>
                  <a:pt x="14172" y="13817"/>
                  <a:pt x="14690" y="13101"/>
                  <a:pt x="15144" y="12462"/>
                </a:cubicBezTo>
                <a:cubicBezTo>
                  <a:pt x="15517" y="11947"/>
                  <a:pt x="15836" y="11492"/>
                  <a:pt x="16198" y="11492"/>
                </a:cubicBezTo>
                <a:cubicBezTo>
                  <a:pt x="16566" y="11492"/>
                  <a:pt x="16902" y="11945"/>
                  <a:pt x="17291" y="12491"/>
                </a:cubicBezTo>
                <a:cubicBezTo>
                  <a:pt x="17746" y="13115"/>
                  <a:pt x="18264" y="13817"/>
                  <a:pt x="18902" y="13817"/>
                </a:cubicBezTo>
                <a:cubicBezTo>
                  <a:pt x="19556" y="13817"/>
                  <a:pt x="20113" y="13083"/>
                  <a:pt x="20605" y="12428"/>
                </a:cubicBezTo>
                <a:cubicBezTo>
                  <a:pt x="20972" y="11944"/>
                  <a:pt x="21319" y="11492"/>
                  <a:pt x="21600" y="11492"/>
                </a:cubicBezTo>
                <a:lnTo>
                  <a:pt x="21600" y="7769"/>
                </a:lnTo>
                <a:cubicBezTo>
                  <a:pt x="21038" y="7769"/>
                  <a:pt x="20547" y="8422"/>
                  <a:pt x="20071" y="9045"/>
                </a:cubicBezTo>
                <a:cubicBezTo>
                  <a:pt x="19655" y="9591"/>
                  <a:pt x="19270" y="10088"/>
                  <a:pt x="18897" y="10088"/>
                </a:cubicBezTo>
                <a:cubicBezTo>
                  <a:pt x="18551" y="10088"/>
                  <a:pt x="18221" y="9638"/>
                  <a:pt x="17842" y="9123"/>
                </a:cubicBezTo>
                <a:cubicBezTo>
                  <a:pt x="17377" y="8484"/>
                  <a:pt x="16853" y="7769"/>
                  <a:pt x="16198" y="7769"/>
                </a:cubicBezTo>
                <a:cubicBezTo>
                  <a:pt x="15544" y="7769"/>
                  <a:pt x="15037" y="8485"/>
                  <a:pt x="14583" y="9109"/>
                </a:cubicBezTo>
                <a:cubicBezTo>
                  <a:pt x="14205" y="9639"/>
                  <a:pt x="13875" y="10088"/>
                  <a:pt x="13502" y="10088"/>
                </a:cubicBezTo>
                <a:cubicBezTo>
                  <a:pt x="13134" y="10088"/>
                  <a:pt x="12820" y="9638"/>
                  <a:pt x="12452" y="9123"/>
                </a:cubicBezTo>
                <a:cubicBezTo>
                  <a:pt x="11998" y="8484"/>
                  <a:pt x="11485" y="7769"/>
                  <a:pt x="10803" y="7769"/>
                </a:cubicBezTo>
                <a:cubicBezTo>
                  <a:pt x="10106" y="7769"/>
                  <a:pt x="9554" y="8517"/>
                  <a:pt x="9073" y="9172"/>
                </a:cubicBezTo>
                <a:cubicBezTo>
                  <a:pt x="8711" y="9671"/>
                  <a:pt x="8402" y="10088"/>
                  <a:pt x="8105" y="10088"/>
                </a:cubicBezTo>
                <a:cubicBezTo>
                  <a:pt x="7802" y="10088"/>
                  <a:pt x="7467" y="9653"/>
                  <a:pt x="7083" y="9138"/>
                </a:cubicBezTo>
                <a:cubicBezTo>
                  <a:pt x="6602" y="8499"/>
                  <a:pt x="6050" y="7769"/>
                  <a:pt x="5402" y="7769"/>
                </a:cubicBezTo>
                <a:cubicBezTo>
                  <a:pt x="4747" y="7769"/>
                  <a:pt x="4202" y="8499"/>
                  <a:pt x="3715" y="9138"/>
                </a:cubicBezTo>
                <a:cubicBezTo>
                  <a:pt x="3348" y="9622"/>
                  <a:pt x="3001" y="10088"/>
                  <a:pt x="2703" y="10088"/>
                </a:cubicBezTo>
                <a:cubicBezTo>
                  <a:pt x="2384" y="10088"/>
                  <a:pt x="1996" y="9590"/>
                  <a:pt x="1585" y="9060"/>
                </a:cubicBezTo>
                <a:cubicBezTo>
                  <a:pt x="1082" y="8421"/>
                  <a:pt x="568" y="7769"/>
                  <a:pt x="0" y="7769"/>
                </a:cubicBezTo>
                <a:close/>
                <a:moveTo>
                  <a:pt x="0" y="15547"/>
                </a:moveTo>
                <a:lnTo>
                  <a:pt x="0" y="19275"/>
                </a:lnTo>
                <a:cubicBezTo>
                  <a:pt x="292" y="19275"/>
                  <a:pt x="665" y="19761"/>
                  <a:pt x="1059" y="20260"/>
                </a:cubicBezTo>
                <a:cubicBezTo>
                  <a:pt x="1551" y="20884"/>
                  <a:pt x="2109" y="21600"/>
                  <a:pt x="2703" y="21600"/>
                </a:cubicBezTo>
                <a:cubicBezTo>
                  <a:pt x="3287" y="21600"/>
                  <a:pt x="3802" y="20912"/>
                  <a:pt x="4256" y="20304"/>
                </a:cubicBezTo>
                <a:cubicBezTo>
                  <a:pt x="4656" y="19773"/>
                  <a:pt x="5034" y="19275"/>
                  <a:pt x="5402" y="19275"/>
                </a:cubicBezTo>
                <a:cubicBezTo>
                  <a:pt x="5769" y="19275"/>
                  <a:pt x="6142" y="19773"/>
                  <a:pt x="6542" y="20304"/>
                </a:cubicBezTo>
                <a:cubicBezTo>
                  <a:pt x="6996" y="20912"/>
                  <a:pt x="7516" y="21600"/>
                  <a:pt x="8105" y="21600"/>
                </a:cubicBezTo>
                <a:cubicBezTo>
                  <a:pt x="8689" y="21600"/>
                  <a:pt x="9186" y="20931"/>
                  <a:pt x="9624" y="20323"/>
                </a:cubicBezTo>
                <a:cubicBezTo>
                  <a:pt x="10019" y="19777"/>
                  <a:pt x="10392" y="19275"/>
                  <a:pt x="10803" y="19275"/>
                </a:cubicBezTo>
                <a:cubicBezTo>
                  <a:pt x="11187" y="19275"/>
                  <a:pt x="11512" y="19729"/>
                  <a:pt x="11885" y="20260"/>
                </a:cubicBezTo>
                <a:cubicBezTo>
                  <a:pt x="12328" y="20884"/>
                  <a:pt x="12837" y="21600"/>
                  <a:pt x="13502" y="21600"/>
                </a:cubicBezTo>
                <a:cubicBezTo>
                  <a:pt x="14172" y="21600"/>
                  <a:pt x="14690" y="20885"/>
                  <a:pt x="15144" y="20245"/>
                </a:cubicBezTo>
                <a:cubicBezTo>
                  <a:pt x="15517" y="19730"/>
                  <a:pt x="15836" y="19275"/>
                  <a:pt x="16198" y="19275"/>
                </a:cubicBezTo>
                <a:cubicBezTo>
                  <a:pt x="16566" y="19275"/>
                  <a:pt x="16902" y="19729"/>
                  <a:pt x="17291" y="20274"/>
                </a:cubicBezTo>
                <a:cubicBezTo>
                  <a:pt x="17746" y="20898"/>
                  <a:pt x="18264" y="21600"/>
                  <a:pt x="18902" y="21600"/>
                </a:cubicBezTo>
                <a:cubicBezTo>
                  <a:pt x="19556" y="21600"/>
                  <a:pt x="20113" y="20866"/>
                  <a:pt x="20605" y="20211"/>
                </a:cubicBezTo>
                <a:cubicBezTo>
                  <a:pt x="20972" y="19728"/>
                  <a:pt x="21319" y="19275"/>
                  <a:pt x="21600" y="19275"/>
                </a:cubicBezTo>
                <a:lnTo>
                  <a:pt x="21600" y="15547"/>
                </a:lnTo>
                <a:cubicBezTo>
                  <a:pt x="21038" y="15547"/>
                  <a:pt x="20547" y="16205"/>
                  <a:pt x="20071" y="16829"/>
                </a:cubicBezTo>
                <a:cubicBezTo>
                  <a:pt x="19655" y="17359"/>
                  <a:pt x="19270" y="17872"/>
                  <a:pt x="18897" y="17872"/>
                </a:cubicBezTo>
                <a:cubicBezTo>
                  <a:pt x="18551" y="17872"/>
                  <a:pt x="18221" y="17421"/>
                  <a:pt x="17842" y="16907"/>
                </a:cubicBezTo>
                <a:cubicBezTo>
                  <a:pt x="17377" y="16267"/>
                  <a:pt x="16853" y="15547"/>
                  <a:pt x="16198" y="15547"/>
                </a:cubicBezTo>
                <a:cubicBezTo>
                  <a:pt x="15544" y="15547"/>
                  <a:pt x="15037" y="16268"/>
                  <a:pt x="14583" y="16892"/>
                </a:cubicBezTo>
                <a:cubicBezTo>
                  <a:pt x="14205" y="17422"/>
                  <a:pt x="13875" y="17872"/>
                  <a:pt x="13502" y="17872"/>
                </a:cubicBezTo>
                <a:cubicBezTo>
                  <a:pt x="13134" y="17872"/>
                  <a:pt x="12820" y="17421"/>
                  <a:pt x="12452" y="16907"/>
                </a:cubicBezTo>
                <a:cubicBezTo>
                  <a:pt x="11998" y="16267"/>
                  <a:pt x="11485" y="15547"/>
                  <a:pt x="10803" y="15547"/>
                </a:cubicBezTo>
                <a:cubicBezTo>
                  <a:pt x="10106" y="15547"/>
                  <a:pt x="9554" y="16296"/>
                  <a:pt x="9073" y="16951"/>
                </a:cubicBezTo>
                <a:cubicBezTo>
                  <a:pt x="8711" y="17450"/>
                  <a:pt x="8402" y="17872"/>
                  <a:pt x="8105" y="17872"/>
                </a:cubicBezTo>
                <a:cubicBezTo>
                  <a:pt x="7802" y="17872"/>
                  <a:pt x="7467" y="17436"/>
                  <a:pt x="7083" y="16921"/>
                </a:cubicBezTo>
                <a:cubicBezTo>
                  <a:pt x="6602" y="16282"/>
                  <a:pt x="6050" y="15547"/>
                  <a:pt x="5402" y="15547"/>
                </a:cubicBezTo>
                <a:cubicBezTo>
                  <a:pt x="4747" y="15547"/>
                  <a:pt x="4202" y="16282"/>
                  <a:pt x="3715" y="16921"/>
                </a:cubicBezTo>
                <a:cubicBezTo>
                  <a:pt x="3348" y="17405"/>
                  <a:pt x="3001" y="17872"/>
                  <a:pt x="2703" y="17872"/>
                </a:cubicBezTo>
                <a:cubicBezTo>
                  <a:pt x="2384" y="17872"/>
                  <a:pt x="1996" y="17374"/>
                  <a:pt x="1585" y="16843"/>
                </a:cubicBezTo>
                <a:cubicBezTo>
                  <a:pt x="1082" y="16204"/>
                  <a:pt x="568" y="15547"/>
                  <a:pt x="0" y="15547"/>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05" name="水"/>
          <p:cNvSpPr/>
          <p:nvPr/>
        </p:nvSpPr>
        <p:spPr>
          <a:xfrm>
            <a:off x="10809379" y="4205493"/>
            <a:ext cx="1087997" cy="377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728"/>
                </a:lnTo>
                <a:cubicBezTo>
                  <a:pt x="292" y="3728"/>
                  <a:pt x="665" y="4209"/>
                  <a:pt x="1059" y="4708"/>
                </a:cubicBezTo>
                <a:cubicBezTo>
                  <a:pt x="1551" y="5332"/>
                  <a:pt x="2109" y="6053"/>
                  <a:pt x="2703" y="6053"/>
                </a:cubicBezTo>
                <a:cubicBezTo>
                  <a:pt x="3287" y="6053"/>
                  <a:pt x="3802" y="5365"/>
                  <a:pt x="4256" y="4757"/>
                </a:cubicBezTo>
                <a:cubicBezTo>
                  <a:pt x="4656" y="4226"/>
                  <a:pt x="5034" y="3728"/>
                  <a:pt x="5402" y="3728"/>
                </a:cubicBezTo>
                <a:cubicBezTo>
                  <a:pt x="5769" y="3728"/>
                  <a:pt x="6142" y="4226"/>
                  <a:pt x="6542" y="4757"/>
                </a:cubicBezTo>
                <a:cubicBezTo>
                  <a:pt x="6996" y="5365"/>
                  <a:pt x="7516" y="6053"/>
                  <a:pt x="8105" y="6053"/>
                </a:cubicBezTo>
                <a:cubicBezTo>
                  <a:pt x="8689" y="6053"/>
                  <a:pt x="9186" y="5380"/>
                  <a:pt x="9624" y="4771"/>
                </a:cubicBezTo>
                <a:cubicBezTo>
                  <a:pt x="10019" y="4225"/>
                  <a:pt x="10392" y="3728"/>
                  <a:pt x="10803" y="3728"/>
                </a:cubicBezTo>
                <a:cubicBezTo>
                  <a:pt x="11187" y="3728"/>
                  <a:pt x="11512" y="4178"/>
                  <a:pt x="11885" y="4708"/>
                </a:cubicBezTo>
                <a:cubicBezTo>
                  <a:pt x="12328" y="5332"/>
                  <a:pt x="12837" y="6053"/>
                  <a:pt x="13502" y="6053"/>
                </a:cubicBezTo>
                <a:cubicBezTo>
                  <a:pt x="14172" y="6053"/>
                  <a:pt x="14690" y="5333"/>
                  <a:pt x="15144" y="4693"/>
                </a:cubicBezTo>
                <a:cubicBezTo>
                  <a:pt x="15517" y="4179"/>
                  <a:pt x="15836" y="3728"/>
                  <a:pt x="16198" y="3728"/>
                </a:cubicBezTo>
                <a:cubicBezTo>
                  <a:pt x="16566" y="3728"/>
                  <a:pt x="16902" y="4182"/>
                  <a:pt x="17291" y="4727"/>
                </a:cubicBezTo>
                <a:cubicBezTo>
                  <a:pt x="17746" y="5351"/>
                  <a:pt x="18264" y="6053"/>
                  <a:pt x="18902" y="6053"/>
                </a:cubicBezTo>
                <a:cubicBezTo>
                  <a:pt x="19556" y="6053"/>
                  <a:pt x="20113" y="5319"/>
                  <a:pt x="20605" y="4664"/>
                </a:cubicBezTo>
                <a:cubicBezTo>
                  <a:pt x="20972" y="4181"/>
                  <a:pt x="21319" y="3728"/>
                  <a:pt x="21600" y="3728"/>
                </a:cubicBezTo>
                <a:lnTo>
                  <a:pt x="21600" y="0"/>
                </a:lnTo>
                <a:cubicBezTo>
                  <a:pt x="21038" y="0"/>
                  <a:pt x="20547" y="653"/>
                  <a:pt x="20071" y="1277"/>
                </a:cubicBezTo>
                <a:cubicBezTo>
                  <a:pt x="19655" y="1807"/>
                  <a:pt x="19270" y="2325"/>
                  <a:pt x="18897" y="2325"/>
                </a:cubicBezTo>
                <a:cubicBezTo>
                  <a:pt x="18551" y="2325"/>
                  <a:pt x="18221" y="1870"/>
                  <a:pt x="17842" y="1355"/>
                </a:cubicBezTo>
                <a:cubicBezTo>
                  <a:pt x="17377" y="715"/>
                  <a:pt x="16853" y="0"/>
                  <a:pt x="16198" y="0"/>
                </a:cubicBezTo>
                <a:cubicBezTo>
                  <a:pt x="15544" y="0"/>
                  <a:pt x="15037" y="716"/>
                  <a:pt x="14583" y="1340"/>
                </a:cubicBezTo>
                <a:cubicBezTo>
                  <a:pt x="14205" y="1871"/>
                  <a:pt x="13875" y="2325"/>
                  <a:pt x="13502" y="2325"/>
                </a:cubicBezTo>
                <a:cubicBezTo>
                  <a:pt x="13134" y="2325"/>
                  <a:pt x="12820" y="1870"/>
                  <a:pt x="12452" y="1355"/>
                </a:cubicBezTo>
                <a:cubicBezTo>
                  <a:pt x="11998" y="715"/>
                  <a:pt x="11485" y="0"/>
                  <a:pt x="10803" y="0"/>
                </a:cubicBezTo>
                <a:cubicBezTo>
                  <a:pt x="10106" y="0"/>
                  <a:pt x="9554" y="749"/>
                  <a:pt x="9073" y="1404"/>
                </a:cubicBezTo>
                <a:cubicBezTo>
                  <a:pt x="8711" y="1903"/>
                  <a:pt x="8402" y="2325"/>
                  <a:pt x="8105" y="2325"/>
                </a:cubicBezTo>
                <a:cubicBezTo>
                  <a:pt x="7802" y="2325"/>
                  <a:pt x="7467" y="1889"/>
                  <a:pt x="7083" y="1374"/>
                </a:cubicBezTo>
                <a:cubicBezTo>
                  <a:pt x="6602" y="735"/>
                  <a:pt x="6050" y="0"/>
                  <a:pt x="5402" y="0"/>
                </a:cubicBezTo>
                <a:cubicBezTo>
                  <a:pt x="4747" y="0"/>
                  <a:pt x="4202" y="735"/>
                  <a:pt x="3715" y="1374"/>
                </a:cubicBezTo>
                <a:cubicBezTo>
                  <a:pt x="3348" y="1858"/>
                  <a:pt x="3001" y="2325"/>
                  <a:pt x="2703" y="2325"/>
                </a:cubicBezTo>
                <a:cubicBezTo>
                  <a:pt x="2384" y="2325"/>
                  <a:pt x="1996" y="1827"/>
                  <a:pt x="1585" y="1296"/>
                </a:cubicBezTo>
                <a:cubicBezTo>
                  <a:pt x="1082" y="657"/>
                  <a:pt x="568" y="0"/>
                  <a:pt x="0" y="0"/>
                </a:cubicBezTo>
                <a:close/>
                <a:moveTo>
                  <a:pt x="0" y="7769"/>
                </a:moveTo>
                <a:lnTo>
                  <a:pt x="0" y="11492"/>
                </a:lnTo>
                <a:cubicBezTo>
                  <a:pt x="292" y="11492"/>
                  <a:pt x="665" y="11977"/>
                  <a:pt x="1059" y="12477"/>
                </a:cubicBezTo>
                <a:cubicBezTo>
                  <a:pt x="1551" y="13100"/>
                  <a:pt x="2109" y="13817"/>
                  <a:pt x="2703" y="13817"/>
                </a:cubicBezTo>
                <a:cubicBezTo>
                  <a:pt x="3287" y="13817"/>
                  <a:pt x="3802" y="13133"/>
                  <a:pt x="4256" y="12525"/>
                </a:cubicBezTo>
                <a:cubicBezTo>
                  <a:pt x="4656" y="11995"/>
                  <a:pt x="5034" y="11492"/>
                  <a:pt x="5402" y="11492"/>
                </a:cubicBezTo>
                <a:cubicBezTo>
                  <a:pt x="5769" y="11492"/>
                  <a:pt x="6142" y="11995"/>
                  <a:pt x="6542" y="12525"/>
                </a:cubicBezTo>
                <a:cubicBezTo>
                  <a:pt x="6996" y="13133"/>
                  <a:pt x="7516" y="13817"/>
                  <a:pt x="8105" y="13817"/>
                </a:cubicBezTo>
                <a:cubicBezTo>
                  <a:pt x="8689" y="13817"/>
                  <a:pt x="9186" y="13148"/>
                  <a:pt x="9624" y="12540"/>
                </a:cubicBezTo>
                <a:cubicBezTo>
                  <a:pt x="10019" y="11994"/>
                  <a:pt x="10392" y="11492"/>
                  <a:pt x="10803" y="11492"/>
                </a:cubicBezTo>
                <a:cubicBezTo>
                  <a:pt x="11187" y="11492"/>
                  <a:pt x="11512" y="11946"/>
                  <a:pt x="11885" y="12477"/>
                </a:cubicBezTo>
                <a:cubicBezTo>
                  <a:pt x="12328" y="13100"/>
                  <a:pt x="12837" y="13817"/>
                  <a:pt x="13502" y="13817"/>
                </a:cubicBezTo>
                <a:cubicBezTo>
                  <a:pt x="14172" y="13817"/>
                  <a:pt x="14690" y="13101"/>
                  <a:pt x="15144" y="12462"/>
                </a:cubicBezTo>
                <a:cubicBezTo>
                  <a:pt x="15517" y="11947"/>
                  <a:pt x="15836" y="11492"/>
                  <a:pt x="16198" y="11492"/>
                </a:cubicBezTo>
                <a:cubicBezTo>
                  <a:pt x="16566" y="11492"/>
                  <a:pt x="16902" y="11945"/>
                  <a:pt x="17291" y="12491"/>
                </a:cubicBezTo>
                <a:cubicBezTo>
                  <a:pt x="17746" y="13115"/>
                  <a:pt x="18264" y="13817"/>
                  <a:pt x="18902" y="13817"/>
                </a:cubicBezTo>
                <a:cubicBezTo>
                  <a:pt x="19556" y="13817"/>
                  <a:pt x="20113" y="13083"/>
                  <a:pt x="20605" y="12428"/>
                </a:cubicBezTo>
                <a:cubicBezTo>
                  <a:pt x="20972" y="11944"/>
                  <a:pt x="21319" y="11492"/>
                  <a:pt x="21600" y="11492"/>
                </a:cubicBezTo>
                <a:lnTo>
                  <a:pt x="21600" y="7769"/>
                </a:lnTo>
                <a:cubicBezTo>
                  <a:pt x="21038" y="7769"/>
                  <a:pt x="20547" y="8422"/>
                  <a:pt x="20071" y="9045"/>
                </a:cubicBezTo>
                <a:cubicBezTo>
                  <a:pt x="19655" y="9591"/>
                  <a:pt x="19270" y="10088"/>
                  <a:pt x="18897" y="10088"/>
                </a:cubicBezTo>
                <a:cubicBezTo>
                  <a:pt x="18551" y="10088"/>
                  <a:pt x="18221" y="9638"/>
                  <a:pt x="17842" y="9123"/>
                </a:cubicBezTo>
                <a:cubicBezTo>
                  <a:pt x="17377" y="8484"/>
                  <a:pt x="16853" y="7769"/>
                  <a:pt x="16198" y="7769"/>
                </a:cubicBezTo>
                <a:cubicBezTo>
                  <a:pt x="15544" y="7769"/>
                  <a:pt x="15037" y="8485"/>
                  <a:pt x="14583" y="9109"/>
                </a:cubicBezTo>
                <a:cubicBezTo>
                  <a:pt x="14205" y="9639"/>
                  <a:pt x="13875" y="10088"/>
                  <a:pt x="13502" y="10088"/>
                </a:cubicBezTo>
                <a:cubicBezTo>
                  <a:pt x="13134" y="10088"/>
                  <a:pt x="12820" y="9638"/>
                  <a:pt x="12452" y="9123"/>
                </a:cubicBezTo>
                <a:cubicBezTo>
                  <a:pt x="11998" y="8484"/>
                  <a:pt x="11485" y="7769"/>
                  <a:pt x="10803" y="7769"/>
                </a:cubicBezTo>
                <a:cubicBezTo>
                  <a:pt x="10106" y="7769"/>
                  <a:pt x="9554" y="8517"/>
                  <a:pt x="9073" y="9172"/>
                </a:cubicBezTo>
                <a:cubicBezTo>
                  <a:pt x="8711" y="9671"/>
                  <a:pt x="8402" y="10088"/>
                  <a:pt x="8105" y="10088"/>
                </a:cubicBezTo>
                <a:cubicBezTo>
                  <a:pt x="7802" y="10088"/>
                  <a:pt x="7467" y="9653"/>
                  <a:pt x="7083" y="9138"/>
                </a:cubicBezTo>
                <a:cubicBezTo>
                  <a:pt x="6602" y="8499"/>
                  <a:pt x="6050" y="7769"/>
                  <a:pt x="5402" y="7769"/>
                </a:cubicBezTo>
                <a:cubicBezTo>
                  <a:pt x="4747" y="7769"/>
                  <a:pt x="4202" y="8499"/>
                  <a:pt x="3715" y="9138"/>
                </a:cubicBezTo>
                <a:cubicBezTo>
                  <a:pt x="3348" y="9622"/>
                  <a:pt x="3001" y="10088"/>
                  <a:pt x="2703" y="10088"/>
                </a:cubicBezTo>
                <a:cubicBezTo>
                  <a:pt x="2384" y="10088"/>
                  <a:pt x="1996" y="9590"/>
                  <a:pt x="1585" y="9060"/>
                </a:cubicBezTo>
                <a:cubicBezTo>
                  <a:pt x="1082" y="8421"/>
                  <a:pt x="568" y="7769"/>
                  <a:pt x="0" y="7769"/>
                </a:cubicBezTo>
                <a:close/>
                <a:moveTo>
                  <a:pt x="0" y="15547"/>
                </a:moveTo>
                <a:lnTo>
                  <a:pt x="0" y="19275"/>
                </a:lnTo>
                <a:cubicBezTo>
                  <a:pt x="292" y="19275"/>
                  <a:pt x="665" y="19761"/>
                  <a:pt x="1059" y="20260"/>
                </a:cubicBezTo>
                <a:cubicBezTo>
                  <a:pt x="1551" y="20884"/>
                  <a:pt x="2109" y="21600"/>
                  <a:pt x="2703" y="21600"/>
                </a:cubicBezTo>
                <a:cubicBezTo>
                  <a:pt x="3287" y="21600"/>
                  <a:pt x="3802" y="20912"/>
                  <a:pt x="4256" y="20304"/>
                </a:cubicBezTo>
                <a:cubicBezTo>
                  <a:pt x="4656" y="19773"/>
                  <a:pt x="5034" y="19275"/>
                  <a:pt x="5402" y="19275"/>
                </a:cubicBezTo>
                <a:cubicBezTo>
                  <a:pt x="5769" y="19275"/>
                  <a:pt x="6142" y="19773"/>
                  <a:pt x="6542" y="20304"/>
                </a:cubicBezTo>
                <a:cubicBezTo>
                  <a:pt x="6996" y="20912"/>
                  <a:pt x="7516" y="21600"/>
                  <a:pt x="8105" y="21600"/>
                </a:cubicBezTo>
                <a:cubicBezTo>
                  <a:pt x="8689" y="21600"/>
                  <a:pt x="9186" y="20931"/>
                  <a:pt x="9624" y="20323"/>
                </a:cubicBezTo>
                <a:cubicBezTo>
                  <a:pt x="10019" y="19777"/>
                  <a:pt x="10392" y="19275"/>
                  <a:pt x="10803" y="19275"/>
                </a:cubicBezTo>
                <a:cubicBezTo>
                  <a:pt x="11187" y="19275"/>
                  <a:pt x="11512" y="19729"/>
                  <a:pt x="11885" y="20260"/>
                </a:cubicBezTo>
                <a:cubicBezTo>
                  <a:pt x="12328" y="20884"/>
                  <a:pt x="12837" y="21600"/>
                  <a:pt x="13502" y="21600"/>
                </a:cubicBezTo>
                <a:cubicBezTo>
                  <a:pt x="14172" y="21600"/>
                  <a:pt x="14690" y="20885"/>
                  <a:pt x="15144" y="20245"/>
                </a:cubicBezTo>
                <a:cubicBezTo>
                  <a:pt x="15517" y="19730"/>
                  <a:pt x="15836" y="19275"/>
                  <a:pt x="16198" y="19275"/>
                </a:cubicBezTo>
                <a:cubicBezTo>
                  <a:pt x="16566" y="19275"/>
                  <a:pt x="16902" y="19729"/>
                  <a:pt x="17291" y="20274"/>
                </a:cubicBezTo>
                <a:cubicBezTo>
                  <a:pt x="17746" y="20898"/>
                  <a:pt x="18264" y="21600"/>
                  <a:pt x="18902" y="21600"/>
                </a:cubicBezTo>
                <a:cubicBezTo>
                  <a:pt x="19556" y="21600"/>
                  <a:pt x="20113" y="20866"/>
                  <a:pt x="20605" y="20211"/>
                </a:cubicBezTo>
                <a:cubicBezTo>
                  <a:pt x="20972" y="19728"/>
                  <a:pt x="21319" y="19275"/>
                  <a:pt x="21600" y="19275"/>
                </a:cubicBezTo>
                <a:lnTo>
                  <a:pt x="21600" y="15547"/>
                </a:lnTo>
                <a:cubicBezTo>
                  <a:pt x="21038" y="15547"/>
                  <a:pt x="20547" y="16205"/>
                  <a:pt x="20071" y="16829"/>
                </a:cubicBezTo>
                <a:cubicBezTo>
                  <a:pt x="19655" y="17359"/>
                  <a:pt x="19270" y="17872"/>
                  <a:pt x="18897" y="17872"/>
                </a:cubicBezTo>
                <a:cubicBezTo>
                  <a:pt x="18551" y="17872"/>
                  <a:pt x="18221" y="17421"/>
                  <a:pt x="17842" y="16907"/>
                </a:cubicBezTo>
                <a:cubicBezTo>
                  <a:pt x="17377" y="16267"/>
                  <a:pt x="16853" y="15547"/>
                  <a:pt x="16198" y="15547"/>
                </a:cubicBezTo>
                <a:cubicBezTo>
                  <a:pt x="15544" y="15547"/>
                  <a:pt x="15037" y="16268"/>
                  <a:pt x="14583" y="16892"/>
                </a:cubicBezTo>
                <a:cubicBezTo>
                  <a:pt x="14205" y="17422"/>
                  <a:pt x="13875" y="17872"/>
                  <a:pt x="13502" y="17872"/>
                </a:cubicBezTo>
                <a:cubicBezTo>
                  <a:pt x="13134" y="17872"/>
                  <a:pt x="12820" y="17421"/>
                  <a:pt x="12452" y="16907"/>
                </a:cubicBezTo>
                <a:cubicBezTo>
                  <a:pt x="11998" y="16267"/>
                  <a:pt x="11485" y="15547"/>
                  <a:pt x="10803" y="15547"/>
                </a:cubicBezTo>
                <a:cubicBezTo>
                  <a:pt x="10106" y="15547"/>
                  <a:pt x="9554" y="16296"/>
                  <a:pt x="9073" y="16951"/>
                </a:cubicBezTo>
                <a:cubicBezTo>
                  <a:pt x="8711" y="17450"/>
                  <a:pt x="8402" y="17872"/>
                  <a:pt x="8105" y="17872"/>
                </a:cubicBezTo>
                <a:cubicBezTo>
                  <a:pt x="7802" y="17872"/>
                  <a:pt x="7467" y="17436"/>
                  <a:pt x="7083" y="16921"/>
                </a:cubicBezTo>
                <a:cubicBezTo>
                  <a:pt x="6602" y="16282"/>
                  <a:pt x="6050" y="15547"/>
                  <a:pt x="5402" y="15547"/>
                </a:cubicBezTo>
                <a:cubicBezTo>
                  <a:pt x="4747" y="15547"/>
                  <a:pt x="4202" y="16282"/>
                  <a:pt x="3715" y="16921"/>
                </a:cubicBezTo>
                <a:cubicBezTo>
                  <a:pt x="3348" y="17405"/>
                  <a:pt x="3001" y="17872"/>
                  <a:pt x="2703" y="17872"/>
                </a:cubicBezTo>
                <a:cubicBezTo>
                  <a:pt x="2384" y="17872"/>
                  <a:pt x="1996" y="17374"/>
                  <a:pt x="1585" y="16843"/>
                </a:cubicBezTo>
                <a:cubicBezTo>
                  <a:pt x="1082" y="16204"/>
                  <a:pt x="568" y="15547"/>
                  <a:pt x="0" y="15547"/>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06" name="水"/>
          <p:cNvSpPr/>
          <p:nvPr/>
        </p:nvSpPr>
        <p:spPr>
          <a:xfrm>
            <a:off x="11893011" y="4205493"/>
            <a:ext cx="1087997" cy="377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728"/>
                </a:lnTo>
                <a:cubicBezTo>
                  <a:pt x="292" y="3728"/>
                  <a:pt x="665" y="4209"/>
                  <a:pt x="1059" y="4708"/>
                </a:cubicBezTo>
                <a:cubicBezTo>
                  <a:pt x="1551" y="5332"/>
                  <a:pt x="2109" y="6053"/>
                  <a:pt x="2703" y="6053"/>
                </a:cubicBezTo>
                <a:cubicBezTo>
                  <a:pt x="3287" y="6053"/>
                  <a:pt x="3802" y="5365"/>
                  <a:pt x="4256" y="4757"/>
                </a:cubicBezTo>
                <a:cubicBezTo>
                  <a:pt x="4656" y="4226"/>
                  <a:pt x="5034" y="3728"/>
                  <a:pt x="5402" y="3728"/>
                </a:cubicBezTo>
                <a:cubicBezTo>
                  <a:pt x="5769" y="3728"/>
                  <a:pt x="6142" y="4226"/>
                  <a:pt x="6542" y="4757"/>
                </a:cubicBezTo>
                <a:cubicBezTo>
                  <a:pt x="6996" y="5365"/>
                  <a:pt x="7516" y="6053"/>
                  <a:pt x="8105" y="6053"/>
                </a:cubicBezTo>
                <a:cubicBezTo>
                  <a:pt x="8689" y="6053"/>
                  <a:pt x="9186" y="5380"/>
                  <a:pt x="9624" y="4771"/>
                </a:cubicBezTo>
                <a:cubicBezTo>
                  <a:pt x="10019" y="4225"/>
                  <a:pt x="10392" y="3728"/>
                  <a:pt x="10803" y="3728"/>
                </a:cubicBezTo>
                <a:cubicBezTo>
                  <a:pt x="11187" y="3728"/>
                  <a:pt x="11512" y="4178"/>
                  <a:pt x="11885" y="4708"/>
                </a:cubicBezTo>
                <a:cubicBezTo>
                  <a:pt x="12328" y="5332"/>
                  <a:pt x="12837" y="6053"/>
                  <a:pt x="13502" y="6053"/>
                </a:cubicBezTo>
                <a:cubicBezTo>
                  <a:pt x="14172" y="6053"/>
                  <a:pt x="14690" y="5333"/>
                  <a:pt x="15144" y="4693"/>
                </a:cubicBezTo>
                <a:cubicBezTo>
                  <a:pt x="15517" y="4179"/>
                  <a:pt x="15836" y="3728"/>
                  <a:pt x="16198" y="3728"/>
                </a:cubicBezTo>
                <a:cubicBezTo>
                  <a:pt x="16566" y="3728"/>
                  <a:pt x="16902" y="4182"/>
                  <a:pt x="17291" y="4727"/>
                </a:cubicBezTo>
                <a:cubicBezTo>
                  <a:pt x="17746" y="5351"/>
                  <a:pt x="18264" y="6053"/>
                  <a:pt x="18902" y="6053"/>
                </a:cubicBezTo>
                <a:cubicBezTo>
                  <a:pt x="19556" y="6053"/>
                  <a:pt x="20113" y="5319"/>
                  <a:pt x="20605" y="4664"/>
                </a:cubicBezTo>
                <a:cubicBezTo>
                  <a:pt x="20972" y="4181"/>
                  <a:pt x="21319" y="3728"/>
                  <a:pt x="21600" y="3728"/>
                </a:cubicBezTo>
                <a:lnTo>
                  <a:pt x="21600" y="0"/>
                </a:lnTo>
                <a:cubicBezTo>
                  <a:pt x="21038" y="0"/>
                  <a:pt x="20547" y="653"/>
                  <a:pt x="20071" y="1277"/>
                </a:cubicBezTo>
                <a:cubicBezTo>
                  <a:pt x="19655" y="1807"/>
                  <a:pt x="19270" y="2325"/>
                  <a:pt x="18897" y="2325"/>
                </a:cubicBezTo>
                <a:cubicBezTo>
                  <a:pt x="18551" y="2325"/>
                  <a:pt x="18221" y="1870"/>
                  <a:pt x="17842" y="1355"/>
                </a:cubicBezTo>
                <a:cubicBezTo>
                  <a:pt x="17377" y="715"/>
                  <a:pt x="16853" y="0"/>
                  <a:pt x="16198" y="0"/>
                </a:cubicBezTo>
                <a:cubicBezTo>
                  <a:pt x="15544" y="0"/>
                  <a:pt x="15037" y="716"/>
                  <a:pt x="14583" y="1340"/>
                </a:cubicBezTo>
                <a:cubicBezTo>
                  <a:pt x="14205" y="1871"/>
                  <a:pt x="13875" y="2325"/>
                  <a:pt x="13502" y="2325"/>
                </a:cubicBezTo>
                <a:cubicBezTo>
                  <a:pt x="13134" y="2325"/>
                  <a:pt x="12820" y="1870"/>
                  <a:pt x="12452" y="1355"/>
                </a:cubicBezTo>
                <a:cubicBezTo>
                  <a:pt x="11998" y="715"/>
                  <a:pt x="11485" y="0"/>
                  <a:pt x="10803" y="0"/>
                </a:cubicBezTo>
                <a:cubicBezTo>
                  <a:pt x="10106" y="0"/>
                  <a:pt x="9554" y="749"/>
                  <a:pt x="9073" y="1404"/>
                </a:cubicBezTo>
                <a:cubicBezTo>
                  <a:pt x="8711" y="1903"/>
                  <a:pt x="8402" y="2325"/>
                  <a:pt x="8105" y="2325"/>
                </a:cubicBezTo>
                <a:cubicBezTo>
                  <a:pt x="7802" y="2325"/>
                  <a:pt x="7467" y="1889"/>
                  <a:pt x="7083" y="1374"/>
                </a:cubicBezTo>
                <a:cubicBezTo>
                  <a:pt x="6602" y="735"/>
                  <a:pt x="6050" y="0"/>
                  <a:pt x="5402" y="0"/>
                </a:cubicBezTo>
                <a:cubicBezTo>
                  <a:pt x="4747" y="0"/>
                  <a:pt x="4202" y="735"/>
                  <a:pt x="3715" y="1374"/>
                </a:cubicBezTo>
                <a:cubicBezTo>
                  <a:pt x="3348" y="1858"/>
                  <a:pt x="3001" y="2325"/>
                  <a:pt x="2703" y="2325"/>
                </a:cubicBezTo>
                <a:cubicBezTo>
                  <a:pt x="2384" y="2325"/>
                  <a:pt x="1996" y="1827"/>
                  <a:pt x="1585" y="1296"/>
                </a:cubicBezTo>
                <a:cubicBezTo>
                  <a:pt x="1082" y="657"/>
                  <a:pt x="568" y="0"/>
                  <a:pt x="0" y="0"/>
                </a:cubicBezTo>
                <a:close/>
                <a:moveTo>
                  <a:pt x="0" y="7769"/>
                </a:moveTo>
                <a:lnTo>
                  <a:pt x="0" y="11492"/>
                </a:lnTo>
                <a:cubicBezTo>
                  <a:pt x="292" y="11492"/>
                  <a:pt x="665" y="11977"/>
                  <a:pt x="1059" y="12477"/>
                </a:cubicBezTo>
                <a:cubicBezTo>
                  <a:pt x="1551" y="13100"/>
                  <a:pt x="2109" y="13817"/>
                  <a:pt x="2703" y="13817"/>
                </a:cubicBezTo>
                <a:cubicBezTo>
                  <a:pt x="3287" y="13817"/>
                  <a:pt x="3802" y="13133"/>
                  <a:pt x="4256" y="12525"/>
                </a:cubicBezTo>
                <a:cubicBezTo>
                  <a:pt x="4656" y="11995"/>
                  <a:pt x="5034" y="11492"/>
                  <a:pt x="5402" y="11492"/>
                </a:cubicBezTo>
                <a:cubicBezTo>
                  <a:pt x="5769" y="11492"/>
                  <a:pt x="6142" y="11995"/>
                  <a:pt x="6542" y="12525"/>
                </a:cubicBezTo>
                <a:cubicBezTo>
                  <a:pt x="6996" y="13133"/>
                  <a:pt x="7516" y="13817"/>
                  <a:pt x="8105" y="13817"/>
                </a:cubicBezTo>
                <a:cubicBezTo>
                  <a:pt x="8689" y="13817"/>
                  <a:pt x="9186" y="13148"/>
                  <a:pt x="9624" y="12540"/>
                </a:cubicBezTo>
                <a:cubicBezTo>
                  <a:pt x="10019" y="11994"/>
                  <a:pt x="10392" y="11492"/>
                  <a:pt x="10803" y="11492"/>
                </a:cubicBezTo>
                <a:cubicBezTo>
                  <a:pt x="11187" y="11492"/>
                  <a:pt x="11512" y="11946"/>
                  <a:pt x="11885" y="12477"/>
                </a:cubicBezTo>
                <a:cubicBezTo>
                  <a:pt x="12328" y="13100"/>
                  <a:pt x="12837" y="13817"/>
                  <a:pt x="13502" y="13817"/>
                </a:cubicBezTo>
                <a:cubicBezTo>
                  <a:pt x="14172" y="13817"/>
                  <a:pt x="14690" y="13101"/>
                  <a:pt x="15144" y="12462"/>
                </a:cubicBezTo>
                <a:cubicBezTo>
                  <a:pt x="15517" y="11947"/>
                  <a:pt x="15836" y="11492"/>
                  <a:pt x="16198" y="11492"/>
                </a:cubicBezTo>
                <a:cubicBezTo>
                  <a:pt x="16566" y="11492"/>
                  <a:pt x="16902" y="11945"/>
                  <a:pt x="17291" y="12491"/>
                </a:cubicBezTo>
                <a:cubicBezTo>
                  <a:pt x="17746" y="13115"/>
                  <a:pt x="18264" y="13817"/>
                  <a:pt x="18902" y="13817"/>
                </a:cubicBezTo>
                <a:cubicBezTo>
                  <a:pt x="19556" y="13817"/>
                  <a:pt x="20113" y="13083"/>
                  <a:pt x="20605" y="12428"/>
                </a:cubicBezTo>
                <a:cubicBezTo>
                  <a:pt x="20972" y="11944"/>
                  <a:pt x="21319" y="11492"/>
                  <a:pt x="21600" y="11492"/>
                </a:cubicBezTo>
                <a:lnTo>
                  <a:pt x="21600" y="7769"/>
                </a:lnTo>
                <a:cubicBezTo>
                  <a:pt x="21038" y="7769"/>
                  <a:pt x="20547" y="8422"/>
                  <a:pt x="20071" y="9045"/>
                </a:cubicBezTo>
                <a:cubicBezTo>
                  <a:pt x="19655" y="9591"/>
                  <a:pt x="19270" y="10088"/>
                  <a:pt x="18897" y="10088"/>
                </a:cubicBezTo>
                <a:cubicBezTo>
                  <a:pt x="18551" y="10088"/>
                  <a:pt x="18221" y="9638"/>
                  <a:pt x="17842" y="9123"/>
                </a:cubicBezTo>
                <a:cubicBezTo>
                  <a:pt x="17377" y="8484"/>
                  <a:pt x="16853" y="7769"/>
                  <a:pt x="16198" y="7769"/>
                </a:cubicBezTo>
                <a:cubicBezTo>
                  <a:pt x="15544" y="7769"/>
                  <a:pt x="15037" y="8485"/>
                  <a:pt x="14583" y="9109"/>
                </a:cubicBezTo>
                <a:cubicBezTo>
                  <a:pt x="14205" y="9639"/>
                  <a:pt x="13875" y="10088"/>
                  <a:pt x="13502" y="10088"/>
                </a:cubicBezTo>
                <a:cubicBezTo>
                  <a:pt x="13134" y="10088"/>
                  <a:pt x="12820" y="9638"/>
                  <a:pt x="12452" y="9123"/>
                </a:cubicBezTo>
                <a:cubicBezTo>
                  <a:pt x="11998" y="8484"/>
                  <a:pt x="11485" y="7769"/>
                  <a:pt x="10803" y="7769"/>
                </a:cubicBezTo>
                <a:cubicBezTo>
                  <a:pt x="10106" y="7769"/>
                  <a:pt x="9554" y="8517"/>
                  <a:pt x="9073" y="9172"/>
                </a:cubicBezTo>
                <a:cubicBezTo>
                  <a:pt x="8711" y="9671"/>
                  <a:pt x="8402" y="10088"/>
                  <a:pt x="8105" y="10088"/>
                </a:cubicBezTo>
                <a:cubicBezTo>
                  <a:pt x="7802" y="10088"/>
                  <a:pt x="7467" y="9653"/>
                  <a:pt x="7083" y="9138"/>
                </a:cubicBezTo>
                <a:cubicBezTo>
                  <a:pt x="6602" y="8499"/>
                  <a:pt x="6050" y="7769"/>
                  <a:pt x="5402" y="7769"/>
                </a:cubicBezTo>
                <a:cubicBezTo>
                  <a:pt x="4747" y="7769"/>
                  <a:pt x="4202" y="8499"/>
                  <a:pt x="3715" y="9138"/>
                </a:cubicBezTo>
                <a:cubicBezTo>
                  <a:pt x="3348" y="9622"/>
                  <a:pt x="3001" y="10088"/>
                  <a:pt x="2703" y="10088"/>
                </a:cubicBezTo>
                <a:cubicBezTo>
                  <a:pt x="2384" y="10088"/>
                  <a:pt x="1996" y="9590"/>
                  <a:pt x="1585" y="9060"/>
                </a:cubicBezTo>
                <a:cubicBezTo>
                  <a:pt x="1082" y="8421"/>
                  <a:pt x="568" y="7769"/>
                  <a:pt x="0" y="7769"/>
                </a:cubicBezTo>
                <a:close/>
                <a:moveTo>
                  <a:pt x="0" y="15547"/>
                </a:moveTo>
                <a:lnTo>
                  <a:pt x="0" y="19275"/>
                </a:lnTo>
                <a:cubicBezTo>
                  <a:pt x="292" y="19275"/>
                  <a:pt x="665" y="19761"/>
                  <a:pt x="1059" y="20260"/>
                </a:cubicBezTo>
                <a:cubicBezTo>
                  <a:pt x="1551" y="20884"/>
                  <a:pt x="2109" y="21600"/>
                  <a:pt x="2703" y="21600"/>
                </a:cubicBezTo>
                <a:cubicBezTo>
                  <a:pt x="3287" y="21600"/>
                  <a:pt x="3802" y="20912"/>
                  <a:pt x="4256" y="20304"/>
                </a:cubicBezTo>
                <a:cubicBezTo>
                  <a:pt x="4656" y="19773"/>
                  <a:pt x="5034" y="19275"/>
                  <a:pt x="5402" y="19275"/>
                </a:cubicBezTo>
                <a:cubicBezTo>
                  <a:pt x="5769" y="19275"/>
                  <a:pt x="6142" y="19773"/>
                  <a:pt x="6542" y="20304"/>
                </a:cubicBezTo>
                <a:cubicBezTo>
                  <a:pt x="6996" y="20912"/>
                  <a:pt x="7516" y="21600"/>
                  <a:pt x="8105" y="21600"/>
                </a:cubicBezTo>
                <a:cubicBezTo>
                  <a:pt x="8689" y="21600"/>
                  <a:pt x="9186" y="20931"/>
                  <a:pt x="9624" y="20323"/>
                </a:cubicBezTo>
                <a:cubicBezTo>
                  <a:pt x="10019" y="19777"/>
                  <a:pt x="10392" y="19275"/>
                  <a:pt x="10803" y="19275"/>
                </a:cubicBezTo>
                <a:cubicBezTo>
                  <a:pt x="11187" y="19275"/>
                  <a:pt x="11512" y="19729"/>
                  <a:pt x="11885" y="20260"/>
                </a:cubicBezTo>
                <a:cubicBezTo>
                  <a:pt x="12328" y="20884"/>
                  <a:pt x="12837" y="21600"/>
                  <a:pt x="13502" y="21600"/>
                </a:cubicBezTo>
                <a:cubicBezTo>
                  <a:pt x="14172" y="21600"/>
                  <a:pt x="14690" y="20885"/>
                  <a:pt x="15144" y="20245"/>
                </a:cubicBezTo>
                <a:cubicBezTo>
                  <a:pt x="15517" y="19730"/>
                  <a:pt x="15836" y="19275"/>
                  <a:pt x="16198" y="19275"/>
                </a:cubicBezTo>
                <a:cubicBezTo>
                  <a:pt x="16566" y="19275"/>
                  <a:pt x="16902" y="19729"/>
                  <a:pt x="17291" y="20274"/>
                </a:cubicBezTo>
                <a:cubicBezTo>
                  <a:pt x="17746" y="20898"/>
                  <a:pt x="18264" y="21600"/>
                  <a:pt x="18902" y="21600"/>
                </a:cubicBezTo>
                <a:cubicBezTo>
                  <a:pt x="19556" y="21600"/>
                  <a:pt x="20113" y="20866"/>
                  <a:pt x="20605" y="20211"/>
                </a:cubicBezTo>
                <a:cubicBezTo>
                  <a:pt x="20972" y="19728"/>
                  <a:pt x="21319" y="19275"/>
                  <a:pt x="21600" y="19275"/>
                </a:cubicBezTo>
                <a:lnTo>
                  <a:pt x="21600" y="15547"/>
                </a:lnTo>
                <a:cubicBezTo>
                  <a:pt x="21038" y="15547"/>
                  <a:pt x="20547" y="16205"/>
                  <a:pt x="20071" y="16829"/>
                </a:cubicBezTo>
                <a:cubicBezTo>
                  <a:pt x="19655" y="17359"/>
                  <a:pt x="19270" y="17872"/>
                  <a:pt x="18897" y="17872"/>
                </a:cubicBezTo>
                <a:cubicBezTo>
                  <a:pt x="18551" y="17872"/>
                  <a:pt x="18221" y="17421"/>
                  <a:pt x="17842" y="16907"/>
                </a:cubicBezTo>
                <a:cubicBezTo>
                  <a:pt x="17377" y="16267"/>
                  <a:pt x="16853" y="15547"/>
                  <a:pt x="16198" y="15547"/>
                </a:cubicBezTo>
                <a:cubicBezTo>
                  <a:pt x="15544" y="15547"/>
                  <a:pt x="15037" y="16268"/>
                  <a:pt x="14583" y="16892"/>
                </a:cubicBezTo>
                <a:cubicBezTo>
                  <a:pt x="14205" y="17422"/>
                  <a:pt x="13875" y="17872"/>
                  <a:pt x="13502" y="17872"/>
                </a:cubicBezTo>
                <a:cubicBezTo>
                  <a:pt x="13134" y="17872"/>
                  <a:pt x="12820" y="17421"/>
                  <a:pt x="12452" y="16907"/>
                </a:cubicBezTo>
                <a:cubicBezTo>
                  <a:pt x="11998" y="16267"/>
                  <a:pt x="11485" y="15547"/>
                  <a:pt x="10803" y="15547"/>
                </a:cubicBezTo>
                <a:cubicBezTo>
                  <a:pt x="10106" y="15547"/>
                  <a:pt x="9554" y="16296"/>
                  <a:pt x="9073" y="16951"/>
                </a:cubicBezTo>
                <a:cubicBezTo>
                  <a:pt x="8711" y="17450"/>
                  <a:pt x="8402" y="17872"/>
                  <a:pt x="8105" y="17872"/>
                </a:cubicBezTo>
                <a:cubicBezTo>
                  <a:pt x="7802" y="17872"/>
                  <a:pt x="7467" y="17436"/>
                  <a:pt x="7083" y="16921"/>
                </a:cubicBezTo>
                <a:cubicBezTo>
                  <a:pt x="6602" y="16282"/>
                  <a:pt x="6050" y="15547"/>
                  <a:pt x="5402" y="15547"/>
                </a:cubicBezTo>
                <a:cubicBezTo>
                  <a:pt x="4747" y="15547"/>
                  <a:pt x="4202" y="16282"/>
                  <a:pt x="3715" y="16921"/>
                </a:cubicBezTo>
                <a:cubicBezTo>
                  <a:pt x="3348" y="17405"/>
                  <a:pt x="3001" y="17872"/>
                  <a:pt x="2703" y="17872"/>
                </a:cubicBezTo>
                <a:cubicBezTo>
                  <a:pt x="2384" y="17872"/>
                  <a:pt x="1996" y="17374"/>
                  <a:pt x="1585" y="16843"/>
                </a:cubicBezTo>
                <a:cubicBezTo>
                  <a:pt x="1082" y="16204"/>
                  <a:pt x="568" y="15547"/>
                  <a:pt x="0" y="15547"/>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07" name="水"/>
          <p:cNvSpPr/>
          <p:nvPr/>
        </p:nvSpPr>
        <p:spPr>
          <a:xfrm>
            <a:off x="12980644" y="4205493"/>
            <a:ext cx="1087997" cy="377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728"/>
                </a:lnTo>
                <a:cubicBezTo>
                  <a:pt x="292" y="3728"/>
                  <a:pt x="665" y="4209"/>
                  <a:pt x="1059" y="4708"/>
                </a:cubicBezTo>
                <a:cubicBezTo>
                  <a:pt x="1551" y="5332"/>
                  <a:pt x="2109" y="6053"/>
                  <a:pt x="2703" y="6053"/>
                </a:cubicBezTo>
                <a:cubicBezTo>
                  <a:pt x="3287" y="6053"/>
                  <a:pt x="3802" y="5365"/>
                  <a:pt x="4256" y="4757"/>
                </a:cubicBezTo>
                <a:cubicBezTo>
                  <a:pt x="4656" y="4226"/>
                  <a:pt x="5034" y="3728"/>
                  <a:pt x="5402" y="3728"/>
                </a:cubicBezTo>
                <a:cubicBezTo>
                  <a:pt x="5769" y="3728"/>
                  <a:pt x="6142" y="4226"/>
                  <a:pt x="6542" y="4757"/>
                </a:cubicBezTo>
                <a:cubicBezTo>
                  <a:pt x="6996" y="5365"/>
                  <a:pt x="7516" y="6053"/>
                  <a:pt x="8105" y="6053"/>
                </a:cubicBezTo>
                <a:cubicBezTo>
                  <a:pt x="8689" y="6053"/>
                  <a:pt x="9186" y="5380"/>
                  <a:pt x="9624" y="4771"/>
                </a:cubicBezTo>
                <a:cubicBezTo>
                  <a:pt x="10019" y="4225"/>
                  <a:pt x="10392" y="3728"/>
                  <a:pt x="10803" y="3728"/>
                </a:cubicBezTo>
                <a:cubicBezTo>
                  <a:pt x="11187" y="3728"/>
                  <a:pt x="11512" y="4178"/>
                  <a:pt x="11885" y="4708"/>
                </a:cubicBezTo>
                <a:cubicBezTo>
                  <a:pt x="12328" y="5332"/>
                  <a:pt x="12837" y="6053"/>
                  <a:pt x="13502" y="6053"/>
                </a:cubicBezTo>
                <a:cubicBezTo>
                  <a:pt x="14172" y="6053"/>
                  <a:pt x="14690" y="5333"/>
                  <a:pt x="15144" y="4693"/>
                </a:cubicBezTo>
                <a:cubicBezTo>
                  <a:pt x="15517" y="4179"/>
                  <a:pt x="15836" y="3728"/>
                  <a:pt x="16198" y="3728"/>
                </a:cubicBezTo>
                <a:cubicBezTo>
                  <a:pt x="16566" y="3728"/>
                  <a:pt x="16902" y="4182"/>
                  <a:pt x="17291" y="4727"/>
                </a:cubicBezTo>
                <a:cubicBezTo>
                  <a:pt x="17746" y="5351"/>
                  <a:pt x="18264" y="6053"/>
                  <a:pt x="18902" y="6053"/>
                </a:cubicBezTo>
                <a:cubicBezTo>
                  <a:pt x="19556" y="6053"/>
                  <a:pt x="20113" y="5319"/>
                  <a:pt x="20605" y="4664"/>
                </a:cubicBezTo>
                <a:cubicBezTo>
                  <a:pt x="20972" y="4181"/>
                  <a:pt x="21319" y="3728"/>
                  <a:pt x="21600" y="3728"/>
                </a:cubicBezTo>
                <a:lnTo>
                  <a:pt x="21600" y="0"/>
                </a:lnTo>
                <a:cubicBezTo>
                  <a:pt x="21038" y="0"/>
                  <a:pt x="20547" y="653"/>
                  <a:pt x="20071" y="1277"/>
                </a:cubicBezTo>
                <a:cubicBezTo>
                  <a:pt x="19655" y="1807"/>
                  <a:pt x="19270" y="2325"/>
                  <a:pt x="18897" y="2325"/>
                </a:cubicBezTo>
                <a:cubicBezTo>
                  <a:pt x="18551" y="2325"/>
                  <a:pt x="18221" y="1870"/>
                  <a:pt x="17842" y="1355"/>
                </a:cubicBezTo>
                <a:cubicBezTo>
                  <a:pt x="17377" y="715"/>
                  <a:pt x="16853" y="0"/>
                  <a:pt x="16198" y="0"/>
                </a:cubicBezTo>
                <a:cubicBezTo>
                  <a:pt x="15544" y="0"/>
                  <a:pt x="15037" y="716"/>
                  <a:pt x="14583" y="1340"/>
                </a:cubicBezTo>
                <a:cubicBezTo>
                  <a:pt x="14205" y="1871"/>
                  <a:pt x="13875" y="2325"/>
                  <a:pt x="13502" y="2325"/>
                </a:cubicBezTo>
                <a:cubicBezTo>
                  <a:pt x="13134" y="2325"/>
                  <a:pt x="12820" y="1870"/>
                  <a:pt x="12452" y="1355"/>
                </a:cubicBezTo>
                <a:cubicBezTo>
                  <a:pt x="11998" y="715"/>
                  <a:pt x="11485" y="0"/>
                  <a:pt x="10803" y="0"/>
                </a:cubicBezTo>
                <a:cubicBezTo>
                  <a:pt x="10106" y="0"/>
                  <a:pt x="9554" y="749"/>
                  <a:pt x="9073" y="1404"/>
                </a:cubicBezTo>
                <a:cubicBezTo>
                  <a:pt x="8711" y="1903"/>
                  <a:pt x="8402" y="2325"/>
                  <a:pt x="8105" y="2325"/>
                </a:cubicBezTo>
                <a:cubicBezTo>
                  <a:pt x="7802" y="2325"/>
                  <a:pt x="7467" y="1889"/>
                  <a:pt x="7083" y="1374"/>
                </a:cubicBezTo>
                <a:cubicBezTo>
                  <a:pt x="6602" y="735"/>
                  <a:pt x="6050" y="0"/>
                  <a:pt x="5402" y="0"/>
                </a:cubicBezTo>
                <a:cubicBezTo>
                  <a:pt x="4747" y="0"/>
                  <a:pt x="4202" y="735"/>
                  <a:pt x="3715" y="1374"/>
                </a:cubicBezTo>
                <a:cubicBezTo>
                  <a:pt x="3348" y="1858"/>
                  <a:pt x="3001" y="2325"/>
                  <a:pt x="2703" y="2325"/>
                </a:cubicBezTo>
                <a:cubicBezTo>
                  <a:pt x="2384" y="2325"/>
                  <a:pt x="1996" y="1827"/>
                  <a:pt x="1585" y="1296"/>
                </a:cubicBezTo>
                <a:cubicBezTo>
                  <a:pt x="1082" y="657"/>
                  <a:pt x="568" y="0"/>
                  <a:pt x="0" y="0"/>
                </a:cubicBezTo>
                <a:close/>
                <a:moveTo>
                  <a:pt x="0" y="7769"/>
                </a:moveTo>
                <a:lnTo>
                  <a:pt x="0" y="11492"/>
                </a:lnTo>
                <a:cubicBezTo>
                  <a:pt x="292" y="11492"/>
                  <a:pt x="665" y="11977"/>
                  <a:pt x="1059" y="12477"/>
                </a:cubicBezTo>
                <a:cubicBezTo>
                  <a:pt x="1551" y="13100"/>
                  <a:pt x="2109" y="13817"/>
                  <a:pt x="2703" y="13817"/>
                </a:cubicBezTo>
                <a:cubicBezTo>
                  <a:pt x="3287" y="13817"/>
                  <a:pt x="3802" y="13133"/>
                  <a:pt x="4256" y="12525"/>
                </a:cubicBezTo>
                <a:cubicBezTo>
                  <a:pt x="4656" y="11995"/>
                  <a:pt x="5034" y="11492"/>
                  <a:pt x="5402" y="11492"/>
                </a:cubicBezTo>
                <a:cubicBezTo>
                  <a:pt x="5769" y="11492"/>
                  <a:pt x="6142" y="11995"/>
                  <a:pt x="6542" y="12525"/>
                </a:cubicBezTo>
                <a:cubicBezTo>
                  <a:pt x="6996" y="13133"/>
                  <a:pt x="7516" y="13817"/>
                  <a:pt x="8105" y="13817"/>
                </a:cubicBezTo>
                <a:cubicBezTo>
                  <a:pt x="8689" y="13817"/>
                  <a:pt x="9186" y="13148"/>
                  <a:pt x="9624" y="12540"/>
                </a:cubicBezTo>
                <a:cubicBezTo>
                  <a:pt x="10019" y="11994"/>
                  <a:pt x="10392" y="11492"/>
                  <a:pt x="10803" y="11492"/>
                </a:cubicBezTo>
                <a:cubicBezTo>
                  <a:pt x="11187" y="11492"/>
                  <a:pt x="11512" y="11946"/>
                  <a:pt x="11885" y="12477"/>
                </a:cubicBezTo>
                <a:cubicBezTo>
                  <a:pt x="12328" y="13100"/>
                  <a:pt x="12837" y="13817"/>
                  <a:pt x="13502" y="13817"/>
                </a:cubicBezTo>
                <a:cubicBezTo>
                  <a:pt x="14172" y="13817"/>
                  <a:pt x="14690" y="13101"/>
                  <a:pt x="15144" y="12462"/>
                </a:cubicBezTo>
                <a:cubicBezTo>
                  <a:pt x="15517" y="11947"/>
                  <a:pt x="15836" y="11492"/>
                  <a:pt x="16198" y="11492"/>
                </a:cubicBezTo>
                <a:cubicBezTo>
                  <a:pt x="16566" y="11492"/>
                  <a:pt x="16902" y="11945"/>
                  <a:pt x="17291" y="12491"/>
                </a:cubicBezTo>
                <a:cubicBezTo>
                  <a:pt x="17746" y="13115"/>
                  <a:pt x="18264" y="13817"/>
                  <a:pt x="18902" y="13817"/>
                </a:cubicBezTo>
                <a:cubicBezTo>
                  <a:pt x="19556" y="13817"/>
                  <a:pt x="20113" y="13083"/>
                  <a:pt x="20605" y="12428"/>
                </a:cubicBezTo>
                <a:cubicBezTo>
                  <a:pt x="20972" y="11944"/>
                  <a:pt x="21319" y="11492"/>
                  <a:pt x="21600" y="11492"/>
                </a:cubicBezTo>
                <a:lnTo>
                  <a:pt x="21600" y="7769"/>
                </a:lnTo>
                <a:cubicBezTo>
                  <a:pt x="21038" y="7769"/>
                  <a:pt x="20547" y="8422"/>
                  <a:pt x="20071" y="9045"/>
                </a:cubicBezTo>
                <a:cubicBezTo>
                  <a:pt x="19655" y="9591"/>
                  <a:pt x="19270" y="10088"/>
                  <a:pt x="18897" y="10088"/>
                </a:cubicBezTo>
                <a:cubicBezTo>
                  <a:pt x="18551" y="10088"/>
                  <a:pt x="18221" y="9638"/>
                  <a:pt x="17842" y="9123"/>
                </a:cubicBezTo>
                <a:cubicBezTo>
                  <a:pt x="17377" y="8484"/>
                  <a:pt x="16853" y="7769"/>
                  <a:pt x="16198" y="7769"/>
                </a:cubicBezTo>
                <a:cubicBezTo>
                  <a:pt x="15544" y="7769"/>
                  <a:pt x="15037" y="8485"/>
                  <a:pt x="14583" y="9109"/>
                </a:cubicBezTo>
                <a:cubicBezTo>
                  <a:pt x="14205" y="9639"/>
                  <a:pt x="13875" y="10088"/>
                  <a:pt x="13502" y="10088"/>
                </a:cubicBezTo>
                <a:cubicBezTo>
                  <a:pt x="13134" y="10088"/>
                  <a:pt x="12820" y="9638"/>
                  <a:pt x="12452" y="9123"/>
                </a:cubicBezTo>
                <a:cubicBezTo>
                  <a:pt x="11998" y="8484"/>
                  <a:pt x="11485" y="7769"/>
                  <a:pt x="10803" y="7769"/>
                </a:cubicBezTo>
                <a:cubicBezTo>
                  <a:pt x="10106" y="7769"/>
                  <a:pt x="9554" y="8517"/>
                  <a:pt x="9073" y="9172"/>
                </a:cubicBezTo>
                <a:cubicBezTo>
                  <a:pt x="8711" y="9671"/>
                  <a:pt x="8402" y="10088"/>
                  <a:pt x="8105" y="10088"/>
                </a:cubicBezTo>
                <a:cubicBezTo>
                  <a:pt x="7802" y="10088"/>
                  <a:pt x="7467" y="9653"/>
                  <a:pt x="7083" y="9138"/>
                </a:cubicBezTo>
                <a:cubicBezTo>
                  <a:pt x="6602" y="8499"/>
                  <a:pt x="6050" y="7769"/>
                  <a:pt x="5402" y="7769"/>
                </a:cubicBezTo>
                <a:cubicBezTo>
                  <a:pt x="4747" y="7769"/>
                  <a:pt x="4202" y="8499"/>
                  <a:pt x="3715" y="9138"/>
                </a:cubicBezTo>
                <a:cubicBezTo>
                  <a:pt x="3348" y="9622"/>
                  <a:pt x="3001" y="10088"/>
                  <a:pt x="2703" y="10088"/>
                </a:cubicBezTo>
                <a:cubicBezTo>
                  <a:pt x="2384" y="10088"/>
                  <a:pt x="1996" y="9590"/>
                  <a:pt x="1585" y="9060"/>
                </a:cubicBezTo>
                <a:cubicBezTo>
                  <a:pt x="1082" y="8421"/>
                  <a:pt x="568" y="7769"/>
                  <a:pt x="0" y="7769"/>
                </a:cubicBezTo>
                <a:close/>
                <a:moveTo>
                  <a:pt x="0" y="15547"/>
                </a:moveTo>
                <a:lnTo>
                  <a:pt x="0" y="19275"/>
                </a:lnTo>
                <a:cubicBezTo>
                  <a:pt x="292" y="19275"/>
                  <a:pt x="665" y="19761"/>
                  <a:pt x="1059" y="20260"/>
                </a:cubicBezTo>
                <a:cubicBezTo>
                  <a:pt x="1551" y="20884"/>
                  <a:pt x="2109" y="21600"/>
                  <a:pt x="2703" y="21600"/>
                </a:cubicBezTo>
                <a:cubicBezTo>
                  <a:pt x="3287" y="21600"/>
                  <a:pt x="3802" y="20912"/>
                  <a:pt x="4256" y="20304"/>
                </a:cubicBezTo>
                <a:cubicBezTo>
                  <a:pt x="4656" y="19773"/>
                  <a:pt x="5034" y="19275"/>
                  <a:pt x="5402" y="19275"/>
                </a:cubicBezTo>
                <a:cubicBezTo>
                  <a:pt x="5769" y="19275"/>
                  <a:pt x="6142" y="19773"/>
                  <a:pt x="6542" y="20304"/>
                </a:cubicBezTo>
                <a:cubicBezTo>
                  <a:pt x="6996" y="20912"/>
                  <a:pt x="7516" y="21600"/>
                  <a:pt x="8105" y="21600"/>
                </a:cubicBezTo>
                <a:cubicBezTo>
                  <a:pt x="8689" y="21600"/>
                  <a:pt x="9186" y="20931"/>
                  <a:pt x="9624" y="20323"/>
                </a:cubicBezTo>
                <a:cubicBezTo>
                  <a:pt x="10019" y="19777"/>
                  <a:pt x="10392" y="19275"/>
                  <a:pt x="10803" y="19275"/>
                </a:cubicBezTo>
                <a:cubicBezTo>
                  <a:pt x="11187" y="19275"/>
                  <a:pt x="11512" y="19729"/>
                  <a:pt x="11885" y="20260"/>
                </a:cubicBezTo>
                <a:cubicBezTo>
                  <a:pt x="12328" y="20884"/>
                  <a:pt x="12837" y="21600"/>
                  <a:pt x="13502" y="21600"/>
                </a:cubicBezTo>
                <a:cubicBezTo>
                  <a:pt x="14172" y="21600"/>
                  <a:pt x="14690" y="20885"/>
                  <a:pt x="15144" y="20245"/>
                </a:cubicBezTo>
                <a:cubicBezTo>
                  <a:pt x="15517" y="19730"/>
                  <a:pt x="15836" y="19275"/>
                  <a:pt x="16198" y="19275"/>
                </a:cubicBezTo>
                <a:cubicBezTo>
                  <a:pt x="16566" y="19275"/>
                  <a:pt x="16902" y="19729"/>
                  <a:pt x="17291" y="20274"/>
                </a:cubicBezTo>
                <a:cubicBezTo>
                  <a:pt x="17746" y="20898"/>
                  <a:pt x="18264" y="21600"/>
                  <a:pt x="18902" y="21600"/>
                </a:cubicBezTo>
                <a:cubicBezTo>
                  <a:pt x="19556" y="21600"/>
                  <a:pt x="20113" y="20866"/>
                  <a:pt x="20605" y="20211"/>
                </a:cubicBezTo>
                <a:cubicBezTo>
                  <a:pt x="20972" y="19728"/>
                  <a:pt x="21319" y="19275"/>
                  <a:pt x="21600" y="19275"/>
                </a:cubicBezTo>
                <a:lnTo>
                  <a:pt x="21600" y="15547"/>
                </a:lnTo>
                <a:cubicBezTo>
                  <a:pt x="21038" y="15547"/>
                  <a:pt x="20547" y="16205"/>
                  <a:pt x="20071" y="16829"/>
                </a:cubicBezTo>
                <a:cubicBezTo>
                  <a:pt x="19655" y="17359"/>
                  <a:pt x="19270" y="17872"/>
                  <a:pt x="18897" y="17872"/>
                </a:cubicBezTo>
                <a:cubicBezTo>
                  <a:pt x="18551" y="17872"/>
                  <a:pt x="18221" y="17421"/>
                  <a:pt x="17842" y="16907"/>
                </a:cubicBezTo>
                <a:cubicBezTo>
                  <a:pt x="17377" y="16267"/>
                  <a:pt x="16853" y="15547"/>
                  <a:pt x="16198" y="15547"/>
                </a:cubicBezTo>
                <a:cubicBezTo>
                  <a:pt x="15544" y="15547"/>
                  <a:pt x="15037" y="16268"/>
                  <a:pt x="14583" y="16892"/>
                </a:cubicBezTo>
                <a:cubicBezTo>
                  <a:pt x="14205" y="17422"/>
                  <a:pt x="13875" y="17872"/>
                  <a:pt x="13502" y="17872"/>
                </a:cubicBezTo>
                <a:cubicBezTo>
                  <a:pt x="13134" y="17872"/>
                  <a:pt x="12820" y="17421"/>
                  <a:pt x="12452" y="16907"/>
                </a:cubicBezTo>
                <a:cubicBezTo>
                  <a:pt x="11998" y="16267"/>
                  <a:pt x="11485" y="15547"/>
                  <a:pt x="10803" y="15547"/>
                </a:cubicBezTo>
                <a:cubicBezTo>
                  <a:pt x="10106" y="15547"/>
                  <a:pt x="9554" y="16296"/>
                  <a:pt x="9073" y="16951"/>
                </a:cubicBezTo>
                <a:cubicBezTo>
                  <a:pt x="8711" y="17450"/>
                  <a:pt x="8402" y="17872"/>
                  <a:pt x="8105" y="17872"/>
                </a:cubicBezTo>
                <a:cubicBezTo>
                  <a:pt x="7802" y="17872"/>
                  <a:pt x="7467" y="17436"/>
                  <a:pt x="7083" y="16921"/>
                </a:cubicBezTo>
                <a:cubicBezTo>
                  <a:pt x="6602" y="16282"/>
                  <a:pt x="6050" y="15547"/>
                  <a:pt x="5402" y="15547"/>
                </a:cubicBezTo>
                <a:cubicBezTo>
                  <a:pt x="4747" y="15547"/>
                  <a:pt x="4202" y="16282"/>
                  <a:pt x="3715" y="16921"/>
                </a:cubicBezTo>
                <a:cubicBezTo>
                  <a:pt x="3348" y="17405"/>
                  <a:pt x="3001" y="17872"/>
                  <a:pt x="2703" y="17872"/>
                </a:cubicBezTo>
                <a:cubicBezTo>
                  <a:pt x="2384" y="17872"/>
                  <a:pt x="1996" y="17374"/>
                  <a:pt x="1585" y="16843"/>
                </a:cubicBezTo>
                <a:cubicBezTo>
                  <a:pt x="1082" y="16204"/>
                  <a:pt x="568" y="15547"/>
                  <a:pt x="0" y="15547"/>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08" name="水"/>
          <p:cNvSpPr/>
          <p:nvPr/>
        </p:nvSpPr>
        <p:spPr>
          <a:xfrm>
            <a:off x="14064276" y="4205493"/>
            <a:ext cx="1087997" cy="377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728"/>
                </a:lnTo>
                <a:cubicBezTo>
                  <a:pt x="292" y="3728"/>
                  <a:pt x="665" y="4209"/>
                  <a:pt x="1059" y="4708"/>
                </a:cubicBezTo>
                <a:cubicBezTo>
                  <a:pt x="1551" y="5332"/>
                  <a:pt x="2109" y="6053"/>
                  <a:pt x="2703" y="6053"/>
                </a:cubicBezTo>
                <a:cubicBezTo>
                  <a:pt x="3287" y="6053"/>
                  <a:pt x="3802" y="5365"/>
                  <a:pt x="4256" y="4757"/>
                </a:cubicBezTo>
                <a:cubicBezTo>
                  <a:pt x="4656" y="4226"/>
                  <a:pt x="5034" y="3728"/>
                  <a:pt x="5402" y="3728"/>
                </a:cubicBezTo>
                <a:cubicBezTo>
                  <a:pt x="5769" y="3728"/>
                  <a:pt x="6142" y="4226"/>
                  <a:pt x="6542" y="4757"/>
                </a:cubicBezTo>
                <a:cubicBezTo>
                  <a:pt x="6996" y="5365"/>
                  <a:pt x="7516" y="6053"/>
                  <a:pt x="8105" y="6053"/>
                </a:cubicBezTo>
                <a:cubicBezTo>
                  <a:pt x="8689" y="6053"/>
                  <a:pt x="9186" y="5380"/>
                  <a:pt x="9624" y="4771"/>
                </a:cubicBezTo>
                <a:cubicBezTo>
                  <a:pt x="10019" y="4225"/>
                  <a:pt x="10392" y="3728"/>
                  <a:pt x="10803" y="3728"/>
                </a:cubicBezTo>
                <a:cubicBezTo>
                  <a:pt x="11187" y="3728"/>
                  <a:pt x="11512" y="4178"/>
                  <a:pt x="11885" y="4708"/>
                </a:cubicBezTo>
                <a:cubicBezTo>
                  <a:pt x="12328" y="5332"/>
                  <a:pt x="12837" y="6053"/>
                  <a:pt x="13502" y="6053"/>
                </a:cubicBezTo>
                <a:cubicBezTo>
                  <a:pt x="14172" y="6053"/>
                  <a:pt x="14690" y="5333"/>
                  <a:pt x="15144" y="4693"/>
                </a:cubicBezTo>
                <a:cubicBezTo>
                  <a:pt x="15517" y="4179"/>
                  <a:pt x="15836" y="3728"/>
                  <a:pt x="16198" y="3728"/>
                </a:cubicBezTo>
                <a:cubicBezTo>
                  <a:pt x="16566" y="3728"/>
                  <a:pt x="16902" y="4182"/>
                  <a:pt x="17291" y="4727"/>
                </a:cubicBezTo>
                <a:cubicBezTo>
                  <a:pt x="17746" y="5351"/>
                  <a:pt x="18264" y="6053"/>
                  <a:pt x="18902" y="6053"/>
                </a:cubicBezTo>
                <a:cubicBezTo>
                  <a:pt x="19556" y="6053"/>
                  <a:pt x="20113" y="5319"/>
                  <a:pt x="20605" y="4664"/>
                </a:cubicBezTo>
                <a:cubicBezTo>
                  <a:pt x="20972" y="4181"/>
                  <a:pt x="21319" y="3728"/>
                  <a:pt x="21600" y="3728"/>
                </a:cubicBezTo>
                <a:lnTo>
                  <a:pt x="21600" y="0"/>
                </a:lnTo>
                <a:cubicBezTo>
                  <a:pt x="21038" y="0"/>
                  <a:pt x="20547" y="653"/>
                  <a:pt x="20071" y="1277"/>
                </a:cubicBezTo>
                <a:cubicBezTo>
                  <a:pt x="19655" y="1807"/>
                  <a:pt x="19270" y="2325"/>
                  <a:pt x="18897" y="2325"/>
                </a:cubicBezTo>
                <a:cubicBezTo>
                  <a:pt x="18551" y="2325"/>
                  <a:pt x="18221" y="1870"/>
                  <a:pt x="17842" y="1355"/>
                </a:cubicBezTo>
                <a:cubicBezTo>
                  <a:pt x="17377" y="715"/>
                  <a:pt x="16853" y="0"/>
                  <a:pt x="16198" y="0"/>
                </a:cubicBezTo>
                <a:cubicBezTo>
                  <a:pt x="15544" y="0"/>
                  <a:pt x="15037" y="716"/>
                  <a:pt x="14583" y="1340"/>
                </a:cubicBezTo>
                <a:cubicBezTo>
                  <a:pt x="14205" y="1871"/>
                  <a:pt x="13875" y="2325"/>
                  <a:pt x="13502" y="2325"/>
                </a:cubicBezTo>
                <a:cubicBezTo>
                  <a:pt x="13134" y="2325"/>
                  <a:pt x="12820" y="1870"/>
                  <a:pt x="12452" y="1355"/>
                </a:cubicBezTo>
                <a:cubicBezTo>
                  <a:pt x="11998" y="715"/>
                  <a:pt x="11485" y="0"/>
                  <a:pt x="10803" y="0"/>
                </a:cubicBezTo>
                <a:cubicBezTo>
                  <a:pt x="10106" y="0"/>
                  <a:pt x="9554" y="749"/>
                  <a:pt x="9073" y="1404"/>
                </a:cubicBezTo>
                <a:cubicBezTo>
                  <a:pt x="8711" y="1903"/>
                  <a:pt x="8402" y="2325"/>
                  <a:pt x="8105" y="2325"/>
                </a:cubicBezTo>
                <a:cubicBezTo>
                  <a:pt x="7802" y="2325"/>
                  <a:pt x="7467" y="1889"/>
                  <a:pt x="7083" y="1374"/>
                </a:cubicBezTo>
                <a:cubicBezTo>
                  <a:pt x="6602" y="735"/>
                  <a:pt x="6050" y="0"/>
                  <a:pt x="5402" y="0"/>
                </a:cubicBezTo>
                <a:cubicBezTo>
                  <a:pt x="4747" y="0"/>
                  <a:pt x="4202" y="735"/>
                  <a:pt x="3715" y="1374"/>
                </a:cubicBezTo>
                <a:cubicBezTo>
                  <a:pt x="3348" y="1858"/>
                  <a:pt x="3001" y="2325"/>
                  <a:pt x="2703" y="2325"/>
                </a:cubicBezTo>
                <a:cubicBezTo>
                  <a:pt x="2384" y="2325"/>
                  <a:pt x="1996" y="1827"/>
                  <a:pt x="1585" y="1296"/>
                </a:cubicBezTo>
                <a:cubicBezTo>
                  <a:pt x="1082" y="657"/>
                  <a:pt x="568" y="0"/>
                  <a:pt x="0" y="0"/>
                </a:cubicBezTo>
                <a:close/>
                <a:moveTo>
                  <a:pt x="0" y="7769"/>
                </a:moveTo>
                <a:lnTo>
                  <a:pt x="0" y="11492"/>
                </a:lnTo>
                <a:cubicBezTo>
                  <a:pt x="292" y="11492"/>
                  <a:pt x="665" y="11977"/>
                  <a:pt x="1059" y="12477"/>
                </a:cubicBezTo>
                <a:cubicBezTo>
                  <a:pt x="1551" y="13100"/>
                  <a:pt x="2109" y="13817"/>
                  <a:pt x="2703" y="13817"/>
                </a:cubicBezTo>
                <a:cubicBezTo>
                  <a:pt x="3287" y="13817"/>
                  <a:pt x="3802" y="13133"/>
                  <a:pt x="4256" y="12525"/>
                </a:cubicBezTo>
                <a:cubicBezTo>
                  <a:pt x="4656" y="11995"/>
                  <a:pt x="5034" y="11492"/>
                  <a:pt x="5402" y="11492"/>
                </a:cubicBezTo>
                <a:cubicBezTo>
                  <a:pt x="5769" y="11492"/>
                  <a:pt x="6142" y="11995"/>
                  <a:pt x="6542" y="12525"/>
                </a:cubicBezTo>
                <a:cubicBezTo>
                  <a:pt x="6996" y="13133"/>
                  <a:pt x="7516" y="13817"/>
                  <a:pt x="8105" y="13817"/>
                </a:cubicBezTo>
                <a:cubicBezTo>
                  <a:pt x="8689" y="13817"/>
                  <a:pt x="9186" y="13148"/>
                  <a:pt x="9624" y="12540"/>
                </a:cubicBezTo>
                <a:cubicBezTo>
                  <a:pt x="10019" y="11994"/>
                  <a:pt x="10392" y="11492"/>
                  <a:pt x="10803" y="11492"/>
                </a:cubicBezTo>
                <a:cubicBezTo>
                  <a:pt x="11187" y="11492"/>
                  <a:pt x="11512" y="11946"/>
                  <a:pt x="11885" y="12477"/>
                </a:cubicBezTo>
                <a:cubicBezTo>
                  <a:pt x="12328" y="13100"/>
                  <a:pt x="12837" y="13817"/>
                  <a:pt x="13502" y="13817"/>
                </a:cubicBezTo>
                <a:cubicBezTo>
                  <a:pt x="14172" y="13817"/>
                  <a:pt x="14690" y="13101"/>
                  <a:pt x="15144" y="12462"/>
                </a:cubicBezTo>
                <a:cubicBezTo>
                  <a:pt x="15517" y="11947"/>
                  <a:pt x="15836" y="11492"/>
                  <a:pt x="16198" y="11492"/>
                </a:cubicBezTo>
                <a:cubicBezTo>
                  <a:pt x="16566" y="11492"/>
                  <a:pt x="16902" y="11945"/>
                  <a:pt x="17291" y="12491"/>
                </a:cubicBezTo>
                <a:cubicBezTo>
                  <a:pt x="17746" y="13115"/>
                  <a:pt x="18264" y="13817"/>
                  <a:pt x="18902" y="13817"/>
                </a:cubicBezTo>
                <a:cubicBezTo>
                  <a:pt x="19556" y="13817"/>
                  <a:pt x="20113" y="13083"/>
                  <a:pt x="20605" y="12428"/>
                </a:cubicBezTo>
                <a:cubicBezTo>
                  <a:pt x="20972" y="11944"/>
                  <a:pt x="21319" y="11492"/>
                  <a:pt x="21600" y="11492"/>
                </a:cubicBezTo>
                <a:lnTo>
                  <a:pt x="21600" y="7769"/>
                </a:lnTo>
                <a:cubicBezTo>
                  <a:pt x="21038" y="7769"/>
                  <a:pt x="20547" y="8422"/>
                  <a:pt x="20071" y="9045"/>
                </a:cubicBezTo>
                <a:cubicBezTo>
                  <a:pt x="19655" y="9591"/>
                  <a:pt x="19270" y="10088"/>
                  <a:pt x="18897" y="10088"/>
                </a:cubicBezTo>
                <a:cubicBezTo>
                  <a:pt x="18551" y="10088"/>
                  <a:pt x="18221" y="9638"/>
                  <a:pt x="17842" y="9123"/>
                </a:cubicBezTo>
                <a:cubicBezTo>
                  <a:pt x="17377" y="8484"/>
                  <a:pt x="16853" y="7769"/>
                  <a:pt x="16198" y="7769"/>
                </a:cubicBezTo>
                <a:cubicBezTo>
                  <a:pt x="15544" y="7769"/>
                  <a:pt x="15037" y="8485"/>
                  <a:pt x="14583" y="9109"/>
                </a:cubicBezTo>
                <a:cubicBezTo>
                  <a:pt x="14205" y="9639"/>
                  <a:pt x="13875" y="10088"/>
                  <a:pt x="13502" y="10088"/>
                </a:cubicBezTo>
                <a:cubicBezTo>
                  <a:pt x="13134" y="10088"/>
                  <a:pt x="12820" y="9638"/>
                  <a:pt x="12452" y="9123"/>
                </a:cubicBezTo>
                <a:cubicBezTo>
                  <a:pt x="11998" y="8484"/>
                  <a:pt x="11485" y="7769"/>
                  <a:pt x="10803" y="7769"/>
                </a:cubicBezTo>
                <a:cubicBezTo>
                  <a:pt x="10106" y="7769"/>
                  <a:pt x="9554" y="8517"/>
                  <a:pt x="9073" y="9172"/>
                </a:cubicBezTo>
                <a:cubicBezTo>
                  <a:pt x="8711" y="9671"/>
                  <a:pt x="8402" y="10088"/>
                  <a:pt x="8105" y="10088"/>
                </a:cubicBezTo>
                <a:cubicBezTo>
                  <a:pt x="7802" y="10088"/>
                  <a:pt x="7467" y="9653"/>
                  <a:pt x="7083" y="9138"/>
                </a:cubicBezTo>
                <a:cubicBezTo>
                  <a:pt x="6602" y="8499"/>
                  <a:pt x="6050" y="7769"/>
                  <a:pt x="5402" y="7769"/>
                </a:cubicBezTo>
                <a:cubicBezTo>
                  <a:pt x="4747" y="7769"/>
                  <a:pt x="4202" y="8499"/>
                  <a:pt x="3715" y="9138"/>
                </a:cubicBezTo>
                <a:cubicBezTo>
                  <a:pt x="3348" y="9622"/>
                  <a:pt x="3001" y="10088"/>
                  <a:pt x="2703" y="10088"/>
                </a:cubicBezTo>
                <a:cubicBezTo>
                  <a:pt x="2384" y="10088"/>
                  <a:pt x="1996" y="9590"/>
                  <a:pt x="1585" y="9060"/>
                </a:cubicBezTo>
                <a:cubicBezTo>
                  <a:pt x="1082" y="8421"/>
                  <a:pt x="568" y="7769"/>
                  <a:pt x="0" y="7769"/>
                </a:cubicBezTo>
                <a:close/>
                <a:moveTo>
                  <a:pt x="0" y="15547"/>
                </a:moveTo>
                <a:lnTo>
                  <a:pt x="0" y="19275"/>
                </a:lnTo>
                <a:cubicBezTo>
                  <a:pt x="292" y="19275"/>
                  <a:pt x="665" y="19761"/>
                  <a:pt x="1059" y="20260"/>
                </a:cubicBezTo>
                <a:cubicBezTo>
                  <a:pt x="1551" y="20884"/>
                  <a:pt x="2109" y="21600"/>
                  <a:pt x="2703" y="21600"/>
                </a:cubicBezTo>
                <a:cubicBezTo>
                  <a:pt x="3287" y="21600"/>
                  <a:pt x="3802" y="20912"/>
                  <a:pt x="4256" y="20304"/>
                </a:cubicBezTo>
                <a:cubicBezTo>
                  <a:pt x="4656" y="19773"/>
                  <a:pt x="5034" y="19275"/>
                  <a:pt x="5402" y="19275"/>
                </a:cubicBezTo>
                <a:cubicBezTo>
                  <a:pt x="5769" y="19275"/>
                  <a:pt x="6142" y="19773"/>
                  <a:pt x="6542" y="20304"/>
                </a:cubicBezTo>
                <a:cubicBezTo>
                  <a:pt x="6996" y="20912"/>
                  <a:pt x="7516" y="21600"/>
                  <a:pt x="8105" y="21600"/>
                </a:cubicBezTo>
                <a:cubicBezTo>
                  <a:pt x="8689" y="21600"/>
                  <a:pt x="9186" y="20931"/>
                  <a:pt x="9624" y="20323"/>
                </a:cubicBezTo>
                <a:cubicBezTo>
                  <a:pt x="10019" y="19777"/>
                  <a:pt x="10392" y="19275"/>
                  <a:pt x="10803" y="19275"/>
                </a:cubicBezTo>
                <a:cubicBezTo>
                  <a:pt x="11187" y="19275"/>
                  <a:pt x="11512" y="19729"/>
                  <a:pt x="11885" y="20260"/>
                </a:cubicBezTo>
                <a:cubicBezTo>
                  <a:pt x="12328" y="20884"/>
                  <a:pt x="12837" y="21600"/>
                  <a:pt x="13502" y="21600"/>
                </a:cubicBezTo>
                <a:cubicBezTo>
                  <a:pt x="14172" y="21600"/>
                  <a:pt x="14690" y="20885"/>
                  <a:pt x="15144" y="20245"/>
                </a:cubicBezTo>
                <a:cubicBezTo>
                  <a:pt x="15517" y="19730"/>
                  <a:pt x="15836" y="19275"/>
                  <a:pt x="16198" y="19275"/>
                </a:cubicBezTo>
                <a:cubicBezTo>
                  <a:pt x="16566" y="19275"/>
                  <a:pt x="16902" y="19729"/>
                  <a:pt x="17291" y="20274"/>
                </a:cubicBezTo>
                <a:cubicBezTo>
                  <a:pt x="17746" y="20898"/>
                  <a:pt x="18264" y="21600"/>
                  <a:pt x="18902" y="21600"/>
                </a:cubicBezTo>
                <a:cubicBezTo>
                  <a:pt x="19556" y="21600"/>
                  <a:pt x="20113" y="20866"/>
                  <a:pt x="20605" y="20211"/>
                </a:cubicBezTo>
                <a:cubicBezTo>
                  <a:pt x="20972" y="19728"/>
                  <a:pt x="21319" y="19275"/>
                  <a:pt x="21600" y="19275"/>
                </a:cubicBezTo>
                <a:lnTo>
                  <a:pt x="21600" y="15547"/>
                </a:lnTo>
                <a:cubicBezTo>
                  <a:pt x="21038" y="15547"/>
                  <a:pt x="20547" y="16205"/>
                  <a:pt x="20071" y="16829"/>
                </a:cubicBezTo>
                <a:cubicBezTo>
                  <a:pt x="19655" y="17359"/>
                  <a:pt x="19270" y="17872"/>
                  <a:pt x="18897" y="17872"/>
                </a:cubicBezTo>
                <a:cubicBezTo>
                  <a:pt x="18551" y="17872"/>
                  <a:pt x="18221" y="17421"/>
                  <a:pt x="17842" y="16907"/>
                </a:cubicBezTo>
                <a:cubicBezTo>
                  <a:pt x="17377" y="16267"/>
                  <a:pt x="16853" y="15547"/>
                  <a:pt x="16198" y="15547"/>
                </a:cubicBezTo>
                <a:cubicBezTo>
                  <a:pt x="15544" y="15547"/>
                  <a:pt x="15037" y="16268"/>
                  <a:pt x="14583" y="16892"/>
                </a:cubicBezTo>
                <a:cubicBezTo>
                  <a:pt x="14205" y="17422"/>
                  <a:pt x="13875" y="17872"/>
                  <a:pt x="13502" y="17872"/>
                </a:cubicBezTo>
                <a:cubicBezTo>
                  <a:pt x="13134" y="17872"/>
                  <a:pt x="12820" y="17421"/>
                  <a:pt x="12452" y="16907"/>
                </a:cubicBezTo>
                <a:cubicBezTo>
                  <a:pt x="11998" y="16267"/>
                  <a:pt x="11485" y="15547"/>
                  <a:pt x="10803" y="15547"/>
                </a:cubicBezTo>
                <a:cubicBezTo>
                  <a:pt x="10106" y="15547"/>
                  <a:pt x="9554" y="16296"/>
                  <a:pt x="9073" y="16951"/>
                </a:cubicBezTo>
                <a:cubicBezTo>
                  <a:pt x="8711" y="17450"/>
                  <a:pt x="8402" y="17872"/>
                  <a:pt x="8105" y="17872"/>
                </a:cubicBezTo>
                <a:cubicBezTo>
                  <a:pt x="7802" y="17872"/>
                  <a:pt x="7467" y="17436"/>
                  <a:pt x="7083" y="16921"/>
                </a:cubicBezTo>
                <a:cubicBezTo>
                  <a:pt x="6602" y="16282"/>
                  <a:pt x="6050" y="15547"/>
                  <a:pt x="5402" y="15547"/>
                </a:cubicBezTo>
                <a:cubicBezTo>
                  <a:pt x="4747" y="15547"/>
                  <a:pt x="4202" y="16282"/>
                  <a:pt x="3715" y="16921"/>
                </a:cubicBezTo>
                <a:cubicBezTo>
                  <a:pt x="3348" y="17405"/>
                  <a:pt x="3001" y="17872"/>
                  <a:pt x="2703" y="17872"/>
                </a:cubicBezTo>
                <a:cubicBezTo>
                  <a:pt x="2384" y="17872"/>
                  <a:pt x="1996" y="17374"/>
                  <a:pt x="1585" y="16843"/>
                </a:cubicBezTo>
                <a:cubicBezTo>
                  <a:pt x="1082" y="16204"/>
                  <a:pt x="568" y="15547"/>
                  <a:pt x="0" y="15547"/>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09" name="水"/>
          <p:cNvSpPr/>
          <p:nvPr/>
        </p:nvSpPr>
        <p:spPr>
          <a:xfrm>
            <a:off x="14603902" y="4205493"/>
            <a:ext cx="1087997" cy="37719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3728"/>
                </a:lnTo>
                <a:cubicBezTo>
                  <a:pt x="292" y="3728"/>
                  <a:pt x="665" y="4209"/>
                  <a:pt x="1059" y="4708"/>
                </a:cubicBezTo>
                <a:cubicBezTo>
                  <a:pt x="1551" y="5332"/>
                  <a:pt x="2109" y="6053"/>
                  <a:pt x="2703" y="6053"/>
                </a:cubicBezTo>
                <a:cubicBezTo>
                  <a:pt x="3287" y="6053"/>
                  <a:pt x="3802" y="5365"/>
                  <a:pt x="4256" y="4757"/>
                </a:cubicBezTo>
                <a:cubicBezTo>
                  <a:pt x="4656" y="4226"/>
                  <a:pt x="5034" y="3728"/>
                  <a:pt x="5402" y="3728"/>
                </a:cubicBezTo>
                <a:cubicBezTo>
                  <a:pt x="5769" y="3728"/>
                  <a:pt x="6142" y="4226"/>
                  <a:pt x="6542" y="4757"/>
                </a:cubicBezTo>
                <a:cubicBezTo>
                  <a:pt x="6996" y="5365"/>
                  <a:pt x="7516" y="6053"/>
                  <a:pt x="8105" y="6053"/>
                </a:cubicBezTo>
                <a:cubicBezTo>
                  <a:pt x="8689" y="6053"/>
                  <a:pt x="9186" y="5380"/>
                  <a:pt x="9624" y="4771"/>
                </a:cubicBezTo>
                <a:cubicBezTo>
                  <a:pt x="10019" y="4225"/>
                  <a:pt x="10392" y="3728"/>
                  <a:pt x="10803" y="3728"/>
                </a:cubicBezTo>
                <a:cubicBezTo>
                  <a:pt x="11187" y="3728"/>
                  <a:pt x="11512" y="4178"/>
                  <a:pt x="11885" y="4708"/>
                </a:cubicBezTo>
                <a:cubicBezTo>
                  <a:pt x="12328" y="5332"/>
                  <a:pt x="12837" y="6053"/>
                  <a:pt x="13502" y="6053"/>
                </a:cubicBezTo>
                <a:cubicBezTo>
                  <a:pt x="14172" y="6053"/>
                  <a:pt x="14690" y="5333"/>
                  <a:pt x="15144" y="4693"/>
                </a:cubicBezTo>
                <a:cubicBezTo>
                  <a:pt x="15517" y="4179"/>
                  <a:pt x="15836" y="3728"/>
                  <a:pt x="16198" y="3728"/>
                </a:cubicBezTo>
                <a:cubicBezTo>
                  <a:pt x="16566" y="3728"/>
                  <a:pt x="16902" y="4182"/>
                  <a:pt x="17291" y="4727"/>
                </a:cubicBezTo>
                <a:cubicBezTo>
                  <a:pt x="17746" y="5351"/>
                  <a:pt x="18264" y="6053"/>
                  <a:pt x="18902" y="6053"/>
                </a:cubicBezTo>
                <a:cubicBezTo>
                  <a:pt x="19556" y="6053"/>
                  <a:pt x="20113" y="5319"/>
                  <a:pt x="20605" y="4664"/>
                </a:cubicBezTo>
                <a:cubicBezTo>
                  <a:pt x="20972" y="4181"/>
                  <a:pt x="21319" y="3728"/>
                  <a:pt x="21600" y="3728"/>
                </a:cubicBezTo>
                <a:lnTo>
                  <a:pt x="21600" y="0"/>
                </a:lnTo>
                <a:cubicBezTo>
                  <a:pt x="21038" y="0"/>
                  <a:pt x="20547" y="653"/>
                  <a:pt x="20071" y="1277"/>
                </a:cubicBezTo>
                <a:cubicBezTo>
                  <a:pt x="19655" y="1807"/>
                  <a:pt x="19270" y="2325"/>
                  <a:pt x="18897" y="2325"/>
                </a:cubicBezTo>
                <a:cubicBezTo>
                  <a:pt x="18551" y="2325"/>
                  <a:pt x="18221" y="1870"/>
                  <a:pt x="17842" y="1355"/>
                </a:cubicBezTo>
                <a:cubicBezTo>
                  <a:pt x="17377" y="715"/>
                  <a:pt x="16853" y="0"/>
                  <a:pt x="16198" y="0"/>
                </a:cubicBezTo>
                <a:cubicBezTo>
                  <a:pt x="15544" y="0"/>
                  <a:pt x="15037" y="716"/>
                  <a:pt x="14583" y="1340"/>
                </a:cubicBezTo>
                <a:cubicBezTo>
                  <a:pt x="14205" y="1871"/>
                  <a:pt x="13875" y="2325"/>
                  <a:pt x="13502" y="2325"/>
                </a:cubicBezTo>
                <a:cubicBezTo>
                  <a:pt x="13134" y="2325"/>
                  <a:pt x="12820" y="1870"/>
                  <a:pt x="12452" y="1355"/>
                </a:cubicBezTo>
                <a:cubicBezTo>
                  <a:pt x="11998" y="715"/>
                  <a:pt x="11485" y="0"/>
                  <a:pt x="10803" y="0"/>
                </a:cubicBezTo>
                <a:cubicBezTo>
                  <a:pt x="10106" y="0"/>
                  <a:pt x="9554" y="749"/>
                  <a:pt x="9073" y="1404"/>
                </a:cubicBezTo>
                <a:cubicBezTo>
                  <a:pt x="8711" y="1903"/>
                  <a:pt x="8402" y="2325"/>
                  <a:pt x="8105" y="2325"/>
                </a:cubicBezTo>
                <a:cubicBezTo>
                  <a:pt x="7802" y="2325"/>
                  <a:pt x="7467" y="1889"/>
                  <a:pt x="7083" y="1374"/>
                </a:cubicBezTo>
                <a:cubicBezTo>
                  <a:pt x="6602" y="735"/>
                  <a:pt x="6050" y="0"/>
                  <a:pt x="5402" y="0"/>
                </a:cubicBezTo>
                <a:cubicBezTo>
                  <a:pt x="4747" y="0"/>
                  <a:pt x="4202" y="735"/>
                  <a:pt x="3715" y="1374"/>
                </a:cubicBezTo>
                <a:cubicBezTo>
                  <a:pt x="3348" y="1858"/>
                  <a:pt x="3001" y="2325"/>
                  <a:pt x="2703" y="2325"/>
                </a:cubicBezTo>
                <a:cubicBezTo>
                  <a:pt x="2384" y="2325"/>
                  <a:pt x="1996" y="1827"/>
                  <a:pt x="1585" y="1296"/>
                </a:cubicBezTo>
                <a:cubicBezTo>
                  <a:pt x="1082" y="657"/>
                  <a:pt x="568" y="0"/>
                  <a:pt x="0" y="0"/>
                </a:cubicBezTo>
                <a:close/>
                <a:moveTo>
                  <a:pt x="0" y="7769"/>
                </a:moveTo>
                <a:lnTo>
                  <a:pt x="0" y="11492"/>
                </a:lnTo>
                <a:cubicBezTo>
                  <a:pt x="292" y="11492"/>
                  <a:pt x="665" y="11977"/>
                  <a:pt x="1059" y="12477"/>
                </a:cubicBezTo>
                <a:cubicBezTo>
                  <a:pt x="1551" y="13100"/>
                  <a:pt x="2109" y="13817"/>
                  <a:pt x="2703" y="13817"/>
                </a:cubicBezTo>
                <a:cubicBezTo>
                  <a:pt x="3287" y="13817"/>
                  <a:pt x="3802" y="13133"/>
                  <a:pt x="4256" y="12525"/>
                </a:cubicBezTo>
                <a:cubicBezTo>
                  <a:pt x="4656" y="11995"/>
                  <a:pt x="5034" y="11492"/>
                  <a:pt x="5402" y="11492"/>
                </a:cubicBezTo>
                <a:cubicBezTo>
                  <a:pt x="5769" y="11492"/>
                  <a:pt x="6142" y="11995"/>
                  <a:pt x="6542" y="12525"/>
                </a:cubicBezTo>
                <a:cubicBezTo>
                  <a:pt x="6996" y="13133"/>
                  <a:pt x="7516" y="13817"/>
                  <a:pt x="8105" y="13817"/>
                </a:cubicBezTo>
                <a:cubicBezTo>
                  <a:pt x="8689" y="13817"/>
                  <a:pt x="9186" y="13148"/>
                  <a:pt x="9624" y="12540"/>
                </a:cubicBezTo>
                <a:cubicBezTo>
                  <a:pt x="10019" y="11994"/>
                  <a:pt x="10392" y="11492"/>
                  <a:pt x="10803" y="11492"/>
                </a:cubicBezTo>
                <a:cubicBezTo>
                  <a:pt x="11187" y="11492"/>
                  <a:pt x="11512" y="11946"/>
                  <a:pt x="11885" y="12477"/>
                </a:cubicBezTo>
                <a:cubicBezTo>
                  <a:pt x="12328" y="13100"/>
                  <a:pt x="12837" y="13817"/>
                  <a:pt x="13502" y="13817"/>
                </a:cubicBezTo>
                <a:cubicBezTo>
                  <a:pt x="14172" y="13817"/>
                  <a:pt x="14690" y="13101"/>
                  <a:pt x="15144" y="12462"/>
                </a:cubicBezTo>
                <a:cubicBezTo>
                  <a:pt x="15517" y="11947"/>
                  <a:pt x="15836" y="11492"/>
                  <a:pt x="16198" y="11492"/>
                </a:cubicBezTo>
                <a:cubicBezTo>
                  <a:pt x="16566" y="11492"/>
                  <a:pt x="16902" y="11945"/>
                  <a:pt x="17291" y="12491"/>
                </a:cubicBezTo>
                <a:cubicBezTo>
                  <a:pt x="17746" y="13115"/>
                  <a:pt x="18264" y="13817"/>
                  <a:pt x="18902" y="13817"/>
                </a:cubicBezTo>
                <a:cubicBezTo>
                  <a:pt x="19556" y="13817"/>
                  <a:pt x="20113" y="13083"/>
                  <a:pt x="20605" y="12428"/>
                </a:cubicBezTo>
                <a:cubicBezTo>
                  <a:pt x="20972" y="11944"/>
                  <a:pt x="21319" y="11492"/>
                  <a:pt x="21600" y="11492"/>
                </a:cubicBezTo>
                <a:lnTo>
                  <a:pt x="21600" y="7769"/>
                </a:lnTo>
                <a:cubicBezTo>
                  <a:pt x="21038" y="7769"/>
                  <a:pt x="20547" y="8422"/>
                  <a:pt x="20071" y="9045"/>
                </a:cubicBezTo>
                <a:cubicBezTo>
                  <a:pt x="19655" y="9591"/>
                  <a:pt x="19270" y="10088"/>
                  <a:pt x="18897" y="10088"/>
                </a:cubicBezTo>
                <a:cubicBezTo>
                  <a:pt x="18551" y="10088"/>
                  <a:pt x="18221" y="9638"/>
                  <a:pt x="17842" y="9123"/>
                </a:cubicBezTo>
                <a:cubicBezTo>
                  <a:pt x="17377" y="8484"/>
                  <a:pt x="16853" y="7769"/>
                  <a:pt x="16198" y="7769"/>
                </a:cubicBezTo>
                <a:cubicBezTo>
                  <a:pt x="15544" y="7769"/>
                  <a:pt x="15037" y="8485"/>
                  <a:pt x="14583" y="9109"/>
                </a:cubicBezTo>
                <a:cubicBezTo>
                  <a:pt x="14205" y="9639"/>
                  <a:pt x="13875" y="10088"/>
                  <a:pt x="13502" y="10088"/>
                </a:cubicBezTo>
                <a:cubicBezTo>
                  <a:pt x="13134" y="10088"/>
                  <a:pt x="12820" y="9638"/>
                  <a:pt x="12452" y="9123"/>
                </a:cubicBezTo>
                <a:cubicBezTo>
                  <a:pt x="11998" y="8484"/>
                  <a:pt x="11485" y="7769"/>
                  <a:pt x="10803" y="7769"/>
                </a:cubicBezTo>
                <a:cubicBezTo>
                  <a:pt x="10106" y="7769"/>
                  <a:pt x="9554" y="8517"/>
                  <a:pt x="9073" y="9172"/>
                </a:cubicBezTo>
                <a:cubicBezTo>
                  <a:pt x="8711" y="9671"/>
                  <a:pt x="8402" y="10088"/>
                  <a:pt x="8105" y="10088"/>
                </a:cubicBezTo>
                <a:cubicBezTo>
                  <a:pt x="7802" y="10088"/>
                  <a:pt x="7467" y="9653"/>
                  <a:pt x="7083" y="9138"/>
                </a:cubicBezTo>
                <a:cubicBezTo>
                  <a:pt x="6602" y="8499"/>
                  <a:pt x="6050" y="7769"/>
                  <a:pt x="5402" y="7769"/>
                </a:cubicBezTo>
                <a:cubicBezTo>
                  <a:pt x="4747" y="7769"/>
                  <a:pt x="4202" y="8499"/>
                  <a:pt x="3715" y="9138"/>
                </a:cubicBezTo>
                <a:cubicBezTo>
                  <a:pt x="3348" y="9622"/>
                  <a:pt x="3001" y="10088"/>
                  <a:pt x="2703" y="10088"/>
                </a:cubicBezTo>
                <a:cubicBezTo>
                  <a:pt x="2384" y="10088"/>
                  <a:pt x="1996" y="9590"/>
                  <a:pt x="1585" y="9060"/>
                </a:cubicBezTo>
                <a:cubicBezTo>
                  <a:pt x="1082" y="8421"/>
                  <a:pt x="568" y="7769"/>
                  <a:pt x="0" y="7769"/>
                </a:cubicBezTo>
                <a:close/>
                <a:moveTo>
                  <a:pt x="0" y="15547"/>
                </a:moveTo>
                <a:lnTo>
                  <a:pt x="0" y="19275"/>
                </a:lnTo>
                <a:cubicBezTo>
                  <a:pt x="292" y="19275"/>
                  <a:pt x="665" y="19761"/>
                  <a:pt x="1059" y="20260"/>
                </a:cubicBezTo>
                <a:cubicBezTo>
                  <a:pt x="1551" y="20884"/>
                  <a:pt x="2109" y="21600"/>
                  <a:pt x="2703" y="21600"/>
                </a:cubicBezTo>
                <a:cubicBezTo>
                  <a:pt x="3287" y="21600"/>
                  <a:pt x="3802" y="20912"/>
                  <a:pt x="4256" y="20304"/>
                </a:cubicBezTo>
                <a:cubicBezTo>
                  <a:pt x="4656" y="19773"/>
                  <a:pt x="5034" y="19275"/>
                  <a:pt x="5402" y="19275"/>
                </a:cubicBezTo>
                <a:cubicBezTo>
                  <a:pt x="5769" y="19275"/>
                  <a:pt x="6142" y="19773"/>
                  <a:pt x="6542" y="20304"/>
                </a:cubicBezTo>
                <a:cubicBezTo>
                  <a:pt x="6996" y="20912"/>
                  <a:pt x="7516" y="21600"/>
                  <a:pt x="8105" y="21600"/>
                </a:cubicBezTo>
                <a:cubicBezTo>
                  <a:pt x="8689" y="21600"/>
                  <a:pt x="9186" y="20931"/>
                  <a:pt x="9624" y="20323"/>
                </a:cubicBezTo>
                <a:cubicBezTo>
                  <a:pt x="10019" y="19777"/>
                  <a:pt x="10392" y="19275"/>
                  <a:pt x="10803" y="19275"/>
                </a:cubicBezTo>
                <a:cubicBezTo>
                  <a:pt x="11187" y="19275"/>
                  <a:pt x="11512" y="19729"/>
                  <a:pt x="11885" y="20260"/>
                </a:cubicBezTo>
                <a:cubicBezTo>
                  <a:pt x="12328" y="20884"/>
                  <a:pt x="12837" y="21600"/>
                  <a:pt x="13502" y="21600"/>
                </a:cubicBezTo>
                <a:cubicBezTo>
                  <a:pt x="14172" y="21600"/>
                  <a:pt x="14690" y="20885"/>
                  <a:pt x="15144" y="20245"/>
                </a:cubicBezTo>
                <a:cubicBezTo>
                  <a:pt x="15517" y="19730"/>
                  <a:pt x="15836" y="19275"/>
                  <a:pt x="16198" y="19275"/>
                </a:cubicBezTo>
                <a:cubicBezTo>
                  <a:pt x="16566" y="19275"/>
                  <a:pt x="16902" y="19729"/>
                  <a:pt x="17291" y="20274"/>
                </a:cubicBezTo>
                <a:cubicBezTo>
                  <a:pt x="17746" y="20898"/>
                  <a:pt x="18264" y="21600"/>
                  <a:pt x="18902" y="21600"/>
                </a:cubicBezTo>
                <a:cubicBezTo>
                  <a:pt x="19556" y="21600"/>
                  <a:pt x="20113" y="20866"/>
                  <a:pt x="20605" y="20211"/>
                </a:cubicBezTo>
                <a:cubicBezTo>
                  <a:pt x="20972" y="19728"/>
                  <a:pt x="21319" y="19275"/>
                  <a:pt x="21600" y="19275"/>
                </a:cubicBezTo>
                <a:lnTo>
                  <a:pt x="21600" y="15547"/>
                </a:lnTo>
                <a:cubicBezTo>
                  <a:pt x="21038" y="15547"/>
                  <a:pt x="20547" y="16205"/>
                  <a:pt x="20071" y="16829"/>
                </a:cubicBezTo>
                <a:cubicBezTo>
                  <a:pt x="19655" y="17359"/>
                  <a:pt x="19270" y="17872"/>
                  <a:pt x="18897" y="17872"/>
                </a:cubicBezTo>
                <a:cubicBezTo>
                  <a:pt x="18551" y="17872"/>
                  <a:pt x="18221" y="17421"/>
                  <a:pt x="17842" y="16907"/>
                </a:cubicBezTo>
                <a:cubicBezTo>
                  <a:pt x="17377" y="16267"/>
                  <a:pt x="16853" y="15547"/>
                  <a:pt x="16198" y="15547"/>
                </a:cubicBezTo>
                <a:cubicBezTo>
                  <a:pt x="15544" y="15547"/>
                  <a:pt x="15037" y="16268"/>
                  <a:pt x="14583" y="16892"/>
                </a:cubicBezTo>
                <a:cubicBezTo>
                  <a:pt x="14205" y="17422"/>
                  <a:pt x="13875" y="17872"/>
                  <a:pt x="13502" y="17872"/>
                </a:cubicBezTo>
                <a:cubicBezTo>
                  <a:pt x="13134" y="17872"/>
                  <a:pt x="12820" y="17421"/>
                  <a:pt x="12452" y="16907"/>
                </a:cubicBezTo>
                <a:cubicBezTo>
                  <a:pt x="11998" y="16267"/>
                  <a:pt x="11485" y="15547"/>
                  <a:pt x="10803" y="15547"/>
                </a:cubicBezTo>
                <a:cubicBezTo>
                  <a:pt x="10106" y="15547"/>
                  <a:pt x="9554" y="16296"/>
                  <a:pt x="9073" y="16951"/>
                </a:cubicBezTo>
                <a:cubicBezTo>
                  <a:pt x="8711" y="17450"/>
                  <a:pt x="8402" y="17872"/>
                  <a:pt x="8105" y="17872"/>
                </a:cubicBezTo>
                <a:cubicBezTo>
                  <a:pt x="7802" y="17872"/>
                  <a:pt x="7467" y="17436"/>
                  <a:pt x="7083" y="16921"/>
                </a:cubicBezTo>
                <a:cubicBezTo>
                  <a:pt x="6602" y="16282"/>
                  <a:pt x="6050" y="15547"/>
                  <a:pt x="5402" y="15547"/>
                </a:cubicBezTo>
                <a:cubicBezTo>
                  <a:pt x="4747" y="15547"/>
                  <a:pt x="4202" y="16282"/>
                  <a:pt x="3715" y="16921"/>
                </a:cubicBezTo>
                <a:cubicBezTo>
                  <a:pt x="3348" y="17405"/>
                  <a:pt x="3001" y="17872"/>
                  <a:pt x="2703" y="17872"/>
                </a:cubicBezTo>
                <a:cubicBezTo>
                  <a:pt x="2384" y="17872"/>
                  <a:pt x="1996" y="17374"/>
                  <a:pt x="1585" y="16843"/>
                </a:cubicBezTo>
                <a:cubicBezTo>
                  <a:pt x="1082" y="16204"/>
                  <a:pt x="568" y="15547"/>
                  <a:pt x="0" y="15547"/>
                </a:cubicBezTo>
                <a:close/>
              </a:path>
            </a:pathLst>
          </a:cu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10" name="円形"/>
          <p:cNvSpPr/>
          <p:nvPr/>
        </p:nvSpPr>
        <p:spPr>
          <a:xfrm>
            <a:off x="13233400" y="6279142"/>
            <a:ext cx="213147" cy="213147"/>
          </a:xfrm>
          <a:prstGeom prst="ellipse">
            <a:avLst/>
          </a:pr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11" name="円形"/>
          <p:cNvSpPr/>
          <p:nvPr/>
        </p:nvSpPr>
        <p:spPr>
          <a:xfrm>
            <a:off x="9575800" y="6073822"/>
            <a:ext cx="213147" cy="213147"/>
          </a:xfrm>
          <a:prstGeom prst="ellipse">
            <a:avLst/>
          </a:pr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12" name="円形"/>
          <p:cNvSpPr/>
          <p:nvPr/>
        </p:nvSpPr>
        <p:spPr>
          <a:xfrm>
            <a:off x="12209029" y="5730082"/>
            <a:ext cx="213148" cy="213147"/>
          </a:xfrm>
          <a:prstGeom prst="ellipse">
            <a:avLst/>
          </a:pr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13" name="円形"/>
          <p:cNvSpPr/>
          <p:nvPr/>
        </p:nvSpPr>
        <p:spPr>
          <a:xfrm>
            <a:off x="13418069" y="6073822"/>
            <a:ext cx="213147" cy="213147"/>
          </a:xfrm>
          <a:prstGeom prst="ellipse">
            <a:avLst/>
          </a:prstGeom>
          <a:gradFill>
            <a:gsLst>
              <a:gs pos="0">
                <a:schemeClr val="accent1">
                  <a:lumOff val="16847"/>
                </a:schemeClr>
              </a:gs>
              <a:gs pos="100000">
                <a:schemeClr val="accent1">
                  <a:lumOff val="-13575"/>
                </a:schemeClr>
              </a:gs>
            </a:gsLst>
            <a:lin ang="5400000"/>
          </a:gradFill>
          <a:ln w="12700">
            <a:miter lim="400000"/>
          </a:ln>
        </p:spPr>
        <p:txBody>
          <a:bodyPr lIns="50800" tIns="50800" rIns="50800" bIns="50800" anchor="ctr"/>
          <a:lstStyle/>
          <a:p>
            <a:pPr defTabSz="825500">
              <a:defRPr sz="3200">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9" name="謝辞"/>
          <p:cNvSpPr txBox="1"/>
          <p:nvPr>
            <p:ph type="title"/>
          </p:nvPr>
        </p:nvSpPr>
        <p:spPr>
          <a:prstGeom prst="rect">
            <a:avLst/>
          </a:prstGeom>
        </p:spPr>
        <p:txBody>
          <a:bodyPr/>
          <a:lstStyle/>
          <a:p>
            <a:pPr/>
            <a:r>
              <a:t>謝辞</a:t>
            </a:r>
          </a:p>
        </p:txBody>
      </p:sp>
      <p:sp>
        <p:nvSpPr>
          <p:cNvPr id="790" name="スライドのサブタイトル"/>
          <p:cNvSpPr txBox="1"/>
          <p:nvPr>
            <p:ph type="body" idx="21"/>
          </p:nvPr>
        </p:nvSpPr>
        <p:spPr>
          <a:prstGeom prst="rect">
            <a:avLst/>
          </a:prstGeom>
        </p:spPr>
        <p:txBody>
          <a:bodyPr/>
          <a:lstStyle/>
          <a:p>
            <a:pPr/>
          </a:p>
        </p:txBody>
      </p:sp>
      <p:sp>
        <p:nvSpPr>
          <p:cNvPr id="79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792" name="ご清聴…"/>
          <p:cNvSpPr txBox="1"/>
          <p:nvPr/>
        </p:nvSpPr>
        <p:spPr>
          <a:xfrm>
            <a:off x="1762125" y="4616450"/>
            <a:ext cx="20859751" cy="4483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nSpc>
                <a:spcPct val="80000"/>
              </a:lnSpc>
              <a:defRPr spc="-150" sz="15000">
                <a:solidFill>
                  <a:srgbClr val="000000"/>
                </a:solidFill>
                <a:latin typeface="+mn-lt"/>
                <a:ea typeface="+mn-ea"/>
                <a:cs typeface="+mn-cs"/>
                <a:sym typeface="ヒラギノ角ゴ ProN W6"/>
              </a:defRPr>
            </a:pPr>
            <a:r>
              <a:t>ご清聴</a:t>
            </a:r>
          </a:p>
          <a:p>
            <a:pPr>
              <a:lnSpc>
                <a:spcPct val="80000"/>
              </a:lnSpc>
              <a:defRPr spc="-150" sz="15000">
                <a:solidFill>
                  <a:srgbClr val="000000"/>
                </a:solidFill>
                <a:latin typeface="+mn-lt"/>
                <a:ea typeface="+mn-ea"/>
                <a:cs typeface="+mn-cs"/>
                <a:sym typeface="ヒラギノ角ゴ ProN W6"/>
              </a:defRPr>
            </a:pPr>
            <a:r>
              <a:t>ありがとうございました</a:t>
            </a: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6" name="サブスライド"/>
          <p:cNvSpPr txBox="1"/>
          <p:nvPr>
            <p:ph type="title"/>
          </p:nvPr>
        </p:nvSpPr>
        <p:spPr>
          <a:prstGeom prst="rect">
            <a:avLst/>
          </a:prstGeom>
        </p:spPr>
        <p:txBody>
          <a:bodyPr/>
          <a:lstStyle/>
          <a:p>
            <a:pPr/>
            <a:r>
              <a:t>サブスライド</a:t>
            </a:r>
          </a:p>
        </p:txBody>
      </p:sp>
      <p:sp>
        <p:nvSpPr>
          <p:cNvPr id="797" name="目次"/>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目次</a:t>
            </a:r>
          </a:p>
        </p:txBody>
      </p:sp>
      <p:sp>
        <p:nvSpPr>
          <p:cNvPr id="798" name="定常状態…"/>
          <p:cNvSpPr txBox="1"/>
          <p:nvPr>
            <p:ph type="body" idx="1"/>
          </p:nvPr>
        </p:nvSpPr>
        <p:spPr>
          <a:prstGeom prst="rect">
            <a:avLst/>
          </a:prstGeom>
        </p:spPr>
        <p:txBody>
          <a:bodyPr/>
          <a:lstStyle/>
          <a:p>
            <a:pPr/>
            <a:r>
              <a:t>定常状態</a:t>
            </a:r>
          </a:p>
          <a:p>
            <a:pPr/>
            <a:r>
              <a:t>最近接イメージ規約</a:t>
            </a:r>
          </a:p>
          <a:p>
            <a:pPr/>
            <a:r>
              <a:t>実現可能性</a:t>
            </a:r>
          </a:p>
        </p:txBody>
      </p:sp>
      <p:sp>
        <p:nvSpPr>
          <p:cNvPr id="799"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1" name="最近接イメージ規約"/>
          <p:cNvSpPr txBox="1"/>
          <p:nvPr>
            <p:ph type="title"/>
          </p:nvPr>
        </p:nvSpPr>
        <p:spPr>
          <a:prstGeom prst="rect">
            <a:avLst/>
          </a:prstGeom>
        </p:spPr>
        <p:txBody>
          <a:bodyPr/>
          <a:lstStyle/>
          <a:p>
            <a:pPr/>
            <a:r>
              <a:t>最近接イメージ規約</a:t>
            </a:r>
          </a:p>
        </p:txBody>
      </p:sp>
      <p:sp>
        <p:nvSpPr>
          <p:cNvPr id="802" name="スライドのサブタイトル"/>
          <p:cNvSpPr txBox="1"/>
          <p:nvPr>
            <p:ph type="body" idx="21"/>
          </p:nvPr>
        </p:nvSpPr>
        <p:spPr>
          <a:prstGeom prst="rect">
            <a:avLst/>
          </a:prstGeom>
        </p:spPr>
        <p:txBody>
          <a:bodyPr/>
          <a:lstStyle/>
          <a:p>
            <a:pPr/>
          </a:p>
        </p:txBody>
      </p:sp>
      <p:sp>
        <p:nvSpPr>
          <p:cNvPr id="803" name="粒子間相互作用"/>
          <p:cNvSpPr txBox="1"/>
          <p:nvPr>
            <p:ph type="body" idx="1"/>
          </p:nvPr>
        </p:nvSpPr>
        <p:spPr>
          <a:prstGeom prst="rect">
            <a:avLst/>
          </a:prstGeom>
        </p:spPr>
        <p:txBody>
          <a:bodyPr/>
          <a:lstStyle/>
          <a:p>
            <a:pPr/>
            <a:r>
              <a:t>粒子間相互作用</a:t>
            </a:r>
          </a:p>
        </p:txBody>
      </p:sp>
      <p:sp>
        <p:nvSpPr>
          <p:cNvPr id="804"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05" name="pairpotential.png" descr="pairpotential.png"/>
          <p:cNvPicPr>
            <a:picLocks noChangeAspect="1"/>
          </p:cNvPicPr>
          <p:nvPr/>
        </p:nvPicPr>
        <p:blipFill>
          <a:blip r:embed="rId3">
            <a:extLst/>
          </a:blip>
          <a:stretch>
            <a:fillRect/>
          </a:stretch>
        </p:blipFill>
        <p:spPr>
          <a:xfrm>
            <a:off x="970404" y="9181157"/>
            <a:ext cx="7578919" cy="3463166"/>
          </a:xfrm>
          <a:prstGeom prst="rect">
            <a:avLst/>
          </a:prstGeom>
          <a:ln w="12700">
            <a:miter lim="400000"/>
          </a:ln>
        </p:spPr>
      </p:pic>
      <p:pic>
        <p:nvPicPr>
          <p:cNvPr id="806" name="system_periodic.png" descr="system_periodic.png"/>
          <p:cNvPicPr>
            <a:picLocks noChangeAspect="1"/>
          </p:cNvPicPr>
          <p:nvPr/>
        </p:nvPicPr>
        <p:blipFill>
          <a:blip r:embed="rId4">
            <a:extLst/>
          </a:blip>
          <a:stretch>
            <a:fillRect/>
          </a:stretch>
        </p:blipFill>
        <p:spPr>
          <a:xfrm>
            <a:off x="12501737" y="465775"/>
            <a:ext cx="11243576" cy="11557349"/>
          </a:xfrm>
          <a:prstGeom prst="rect">
            <a:avLst/>
          </a:prstGeom>
          <a:ln w="12700">
            <a:miter lim="400000"/>
          </a:ln>
        </p:spPr>
      </p:pic>
      <p:sp>
        <p:nvSpPr>
          <p:cNvPr id="807" name="四角形"/>
          <p:cNvSpPr/>
          <p:nvPr/>
        </p:nvSpPr>
        <p:spPr>
          <a:xfrm>
            <a:off x="13510897" y="9649103"/>
            <a:ext cx="8404094" cy="1397001"/>
          </a:xfrm>
          <a:prstGeom prst="rect">
            <a:avLst/>
          </a:prstGeom>
          <a:gradFill>
            <a:gsLst>
              <a:gs pos="0">
                <a:schemeClr val="accent5">
                  <a:alpha val="40000"/>
                </a:schemeClr>
              </a:gs>
              <a:gs pos="100000">
                <a:schemeClr val="accent5">
                  <a:lumOff val="-29866"/>
                  <a:alpha val="40000"/>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808" name="四角形"/>
          <p:cNvSpPr/>
          <p:nvPr/>
        </p:nvSpPr>
        <p:spPr>
          <a:xfrm>
            <a:off x="13579586" y="2608810"/>
            <a:ext cx="8404094" cy="1397001"/>
          </a:xfrm>
          <a:prstGeom prst="rect">
            <a:avLst/>
          </a:prstGeom>
          <a:gradFill>
            <a:gsLst>
              <a:gs pos="0">
                <a:schemeClr val="accent1">
                  <a:lumOff val="16847"/>
                  <a:alpha val="40000"/>
                </a:schemeClr>
              </a:gs>
              <a:gs pos="100000">
                <a:schemeClr val="accent1">
                  <a:lumOff val="-13575"/>
                  <a:alpha val="40000"/>
                </a:schemeClr>
              </a:gs>
            </a:gsLst>
            <a:lin ang="5400000"/>
          </a:gradFill>
          <a:ln w="12700">
            <a:miter lim="400000"/>
          </a:ln>
        </p:spPr>
        <p:txBody>
          <a:bodyPr lIns="50800" tIns="50800" rIns="50800" bIns="50800" anchor="ctr"/>
          <a:lstStyle/>
          <a:p>
            <a:pPr defTabSz="825500">
              <a:defRPr sz="3200">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2" name="実現可能性"/>
          <p:cNvSpPr txBox="1"/>
          <p:nvPr>
            <p:ph type="title"/>
          </p:nvPr>
        </p:nvSpPr>
        <p:spPr>
          <a:prstGeom prst="rect">
            <a:avLst/>
          </a:prstGeom>
        </p:spPr>
        <p:txBody>
          <a:bodyPr/>
          <a:lstStyle/>
          <a:p>
            <a:pPr/>
            <a:r>
              <a:t>実現可能性</a:t>
            </a:r>
          </a:p>
        </p:txBody>
      </p:sp>
      <p:sp>
        <p:nvSpPr>
          <p:cNvPr id="813" name="スライドのサブタイトル"/>
          <p:cNvSpPr txBox="1"/>
          <p:nvPr>
            <p:ph type="body" idx="21"/>
          </p:nvPr>
        </p:nvSpPr>
        <p:spPr>
          <a:prstGeom prst="rect">
            <a:avLst/>
          </a:prstGeom>
        </p:spPr>
        <p:txBody>
          <a:bodyPr/>
          <a:lstStyle/>
          <a:p>
            <a:pPr/>
          </a:p>
        </p:txBody>
      </p:sp>
      <p:sp>
        <p:nvSpPr>
          <p:cNvPr id="814" name="2次元 Xe(キセノン)…"/>
          <p:cNvSpPr txBox="1"/>
          <p:nvPr>
            <p:ph type="body" sz="half" idx="1"/>
          </p:nvPr>
        </p:nvSpPr>
        <p:spPr>
          <a:xfrm>
            <a:off x="1206500" y="4248504"/>
            <a:ext cx="11543734" cy="8256012"/>
          </a:xfrm>
          <a:prstGeom prst="rect">
            <a:avLst/>
          </a:prstGeom>
        </p:spPr>
        <p:txBody>
          <a:bodyPr/>
          <a:lstStyle/>
          <a:p>
            <a:pPr/>
            <a:r>
              <a:t>2次元 Xe(キセノン)</a:t>
            </a:r>
          </a:p>
          <a:p>
            <a:pPr/>
            <a:r>
              <a:t>g = 9.8 [m/</a:t>
            </a:r>
            <a14:m>
              <m:oMath>
                <m:sSup>
                  <m:e>
                    <m:r>
                      <m:rPr>
                        <m:nor/>
                      </m:rPr>
                      <a:rPr xmlns:a="http://schemas.openxmlformats.org/drawingml/2006/main" sz="5100" i="1">
                        <a:solidFill>
                          <a:srgbClr val="000000"/>
                        </a:solidFill>
                        <a:latin typeface="Cambria Math" panose="02040503050406030204" pitchFamily="18" charset="0"/>
                      </a:rPr>
                      <m:t>s</m:t>
                    </m:r>
                  </m:e>
                  <m:sup>
                    <m:r>
                      <a:rPr xmlns:a="http://schemas.openxmlformats.org/drawingml/2006/main" sz="5100" i="1">
                        <a:solidFill>
                          <a:srgbClr val="000000"/>
                        </a:solidFill>
                        <a:latin typeface="Cambria Math" panose="02040503050406030204" pitchFamily="18" charset="0"/>
                      </a:rPr>
                      <m:t>2</m:t>
                    </m:r>
                  </m:sup>
                </m:sSup>
              </m:oMath>
            </a14:m>
            <a:r>
              <a:t>]</a:t>
            </a:r>
          </a:p>
          <a:p>
            <a:pPr/>
            <a:r>
              <a:t>Ly = 4.718[cm]</a:t>
            </a:r>
          </a:p>
          <a:p>
            <a:pPr/>
            <a:r>
              <a:t>TH = 104.4[K] = -169[°C]</a:t>
            </a:r>
          </a:p>
          <a:p>
            <a:pPr/>
            <a:r>
              <a:t>TL = 95.12[K] = -178[°C]</a:t>
            </a:r>
          </a:p>
        </p:txBody>
      </p:sp>
      <p:sp>
        <p:nvSpPr>
          <p:cNvPr id="81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16" name="untitled.00011.ppm" descr="untitled.00011.ppm"/>
          <p:cNvPicPr>
            <a:picLocks noChangeAspect="1"/>
          </p:cNvPicPr>
          <p:nvPr/>
        </p:nvPicPr>
        <p:blipFill>
          <a:blip r:embed="rId3">
            <a:extLst/>
          </a:blip>
          <a:stretch>
            <a:fillRect/>
          </a:stretch>
        </p:blipFill>
        <p:spPr>
          <a:xfrm>
            <a:off x="16881929" y="3913414"/>
            <a:ext cx="3683001" cy="6934201"/>
          </a:xfrm>
          <a:prstGeom prst="rect">
            <a:avLst/>
          </a:prstGeom>
          <a:ln w="12700">
            <a:miter lim="400000"/>
          </a:ln>
        </p:spPr>
      </p:pic>
      <p:sp>
        <p:nvSpPr>
          <p:cNvPr id="817" name="四角形"/>
          <p:cNvSpPr/>
          <p:nvPr/>
        </p:nvSpPr>
        <p:spPr>
          <a:xfrm>
            <a:off x="17023354" y="9906205"/>
            <a:ext cx="3400148" cy="820585"/>
          </a:xfrm>
          <a:prstGeom prst="rect">
            <a:avLst/>
          </a:prstGeom>
          <a:gradFill>
            <a:gsLst>
              <a:gs pos="0">
                <a:schemeClr val="accent5">
                  <a:alpha val="40000"/>
                </a:schemeClr>
              </a:gs>
              <a:gs pos="100000">
                <a:schemeClr val="accent5">
                  <a:lumOff val="-29866"/>
                  <a:alpha val="40000"/>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818" name="四角形"/>
          <p:cNvSpPr/>
          <p:nvPr/>
        </p:nvSpPr>
        <p:spPr>
          <a:xfrm>
            <a:off x="17052059" y="3976754"/>
            <a:ext cx="3342738" cy="934780"/>
          </a:xfrm>
          <a:prstGeom prst="rect">
            <a:avLst/>
          </a:prstGeom>
          <a:gradFill>
            <a:gsLst>
              <a:gs pos="0">
                <a:schemeClr val="accent1">
                  <a:lumOff val="16847"/>
                  <a:alpha val="40000"/>
                </a:schemeClr>
              </a:gs>
              <a:gs pos="100000">
                <a:schemeClr val="accent1">
                  <a:lumOff val="-13575"/>
                  <a:alpha val="40000"/>
                </a:schemeClr>
              </a:gs>
            </a:gsLst>
            <a:lin ang="5400000"/>
          </a:gradFill>
          <a:ln w="12700">
            <a:miter lim="400000"/>
          </a:ln>
        </p:spPr>
        <p:txBody>
          <a:bodyPr lIns="50800" tIns="50800" rIns="50800" bIns="50800" anchor="ctr"/>
          <a:lstStyle/>
          <a:p>
            <a:pPr defTabSz="825500">
              <a:defRPr sz="3200">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2" name="定常状態"/>
          <p:cNvSpPr txBox="1"/>
          <p:nvPr>
            <p:ph type="title"/>
          </p:nvPr>
        </p:nvSpPr>
        <p:spPr>
          <a:prstGeom prst="rect">
            <a:avLst/>
          </a:prstGeom>
        </p:spPr>
        <p:txBody>
          <a:bodyPr/>
          <a:lstStyle/>
          <a:p>
            <a:pPr/>
            <a:r>
              <a:t>定常状態</a:t>
            </a:r>
          </a:p>
        </p:txBody>
      </p:sp>
      <p:sp>
        <p:nvSpPr>
          <p:cNvPr id="823" name="スライドのサブタイトル"/>
          <p:cNvSpPr txBox="1"/>
          <p:nvPr>
            <p:ph type="body" idx="21"/>
          </p:nvPr>
        </p:nvSpPr>
        <p:spPr>
          <a:prstGeom prst="rect">
            <a:avLst/>
          </a:prstGeom>
        </p:spPr>
        <p:txBody>
          <a:bodyPr/>
          <a:lstStyle/>
          <a:p>
            <a:pPr/>
          </a:p>
        </p:txBody>
      </p:sp>
      <p:sp>
        <p:nvSpPr>
          <p:cNvPr id="824" name="定常状態になる時間を探る.…"/>
          <p:cNvSpPr txBox="1"/>
          <p:nvPr>
            <p:ph type="body" sz="half" idx="1"/>
          </p:nvPr>
        </p:nvSpPr>
        <p:spPr>
          <a:xfrm>
            <a:off x="1206500" y="4248504"/>
            <a:ext cx="11280662" cy="8256012"/>
          </a:xfrm>
          <a:prstGeom prst="rect">
            <a:avLst/>
          </a:prstGeom>
        </p:spPr>
        <p:txBody>
          <a:bodyPr/>
          <a:lstStyle/>
          <a:p>
            <a:pPr lvl="1"/>
            <a:r>
              <a:t>定常状態になる時間を探る. </a:t>
            </a:r>
          </a:p>
          <a:p>
            <a:pPr lvl="1"/>
            <a:r>
              <a:t>重力と熱流をかけるタイミングをずらした系と比較して, 定常状態になるまでの時間を考えたい.</a:t>
            </a:r>
          </a:p>
        </p:txBody>
      </p:sp>
      <p:sp>
        <p:nvSpPr>
          <p:cNvPr id="825"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2023-11-15T09:16:40.082__chi1.265_Ay50_rho0.4_T0.43_dT0.04_Rd0.0_Rt0.375_Ra0.938769_g0.0003999718779659611_run4.0e7_output.mp4" descr="2023-11-15T09:16:40.082__chi1.265_Ay50_rho0.4_T0.43_dT0.04_Rd0.0_Rt0.375_Ra0.938769_g0.0003999718779659611_run4.0e7_output.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11975958" y="385955"/>
            <a:ext cx="11948560" cy="11948560"/>
          </a:xfrm>
          <a:prstGeom prst="rect">
            <a:avLst/>
          </a:prstGeom>
          <a:ln w="12700">
            <a:miter lim="400000"/>
          </a:ln>
        </p:spPr>
      </p:pic>
      <p:sp>
        <p:nvSpPr>
          <p:cNvPr id="218" name="背景と先行研究"/>
          <p:cNvSpPr txBox="1"/>
          <p:nvPr>
            <p:ph type="title"/>
          </p:nvPr>
        </p:nvSpPr>
        <p:spPr>
          <a:prstGeom prst="rect">
            <a:avLst/>
          </a:prstGeom>
        </p:spPr>
        <p:txBody>
          <a:bodyPr/>
          <a:lstStyle/>
          <a:p>
            <a:pPr/>
            <a:r>
              <a:t>背景と先行研究</a:t>
            </a:r>
          </a:p>
        </p:txBody>
      </p:sp>
      <p:sp>
        <p:nvSpPr>
          <p:cNvPr id="219" name="スライドのサブタイトル"/>
          <p:cNvSpPr txBox="1"/>
          <p:nvPr>
            <p:ph type="body" idx="21"/>
          </p:nvPr>
        </p:nvSpPr>
        <p:spPr>
          <a:prstGeom prst="rect">
            <a:avLst/>
          </a:prstGeom>
        </p:spPr>
        <p:txBody>
          <a:bodyPr/>
          <a:lstStyle/>
          <a:p>
            <a:pPr/>
          </a:p>
        </p:txBody>
      </p:sp>
      <p:sp>
        <p:nvSpPr>
          <p:cNvPr id="220" name="「液滴の形成→上壁に液体が吸着→落下」という非定常の周期的なダイナミクスを繰り返す."/>
          <p:cNvSpPr txBox="1"/>
          <p:nvPr>
            <p:ph type="body" sz="quarter" idx="1"/>
          </p:nvPr>
        </p:nvSpPr>
        <p:spPr>
          <a:xfrm>
            <a:off x="1206500" y="4248504"/>
            <a:ext cx="14495044" cy="2487028"/>
          </a:xfrm>
          <a:prstGeom prst="rect">
            <a:avLst/>
          </a:prstGeom>
        </p:spPr>
        <p:txBody>
          <a:bodyPr/>
          <a:lstStyle/>
          <a:p>
            <a:pPr/>
            <a:r>
              <a:t>「液滴の形成→上壁に液体が吸着→落下」という非定常の周期的なダイナミクスを繰り返す.</a:t>
            </a:r>
          </a:p>
        </p:txBody>
      </p:sp>
      <p:sp>
        <p:nvSpPr>
          <p:cNvPr id="221"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角丸四角形"/>
          <p:cNvSpPr/>
          <p:nvPr/>
        </p:nvSpPr>
        <p:spPr>
          <a:xfrm>
            <a:off x="1909121" y="6329364"/>
            <a:ext cx="11109287" cy="4094291"/>
          </a:xfrm>
          <a:prstGeom prst="roundRect">
            <a:avLst>
              <a:gd name="adj" fmla="val 17169"/>
            </a:avLst>
          </a:prstGeom>
          <a:ln w="63500">
            <a:solidFill>
              <a:srgbClr val="000000"/>
            </a:solidFill>
            <a:miter lim="400000"/>
          </a:ln>
        </p:spPr>
        <p:txBody>
          <a:bodyPr lIns="50800" tIns="50800" rIns="50800" bIns="50800" anchor="ctr"/>
          <a:lstStyle/>
          <a:p>
            <a:pPr defTabSz="825500">
              <a:defRPr sz="3200">
                <a:solidFill>
                  <a:srgbClr val="FFFFFF"/>
                </a:solidFill>
              </a:defRPr>
            </a:pPr>
          </a:p>
        </p:txBody>
      </p:sp>
      <p:pic>
        <p:nvPicPr>
          <p:cNvPr id="223" name="parameter2.png" descr="parameter2.png"/>
          <p:cNvPicPr>
            <a:picLocks noChangeAspect="1"/>
          </p:cNvPicPr>
          <p:nvPr/>
        </p:nvPicPr>
        <p:blipFill>
          <a:blip r:embed="rId6">
            <a:extLst/>
          </a:blip>
          <a:stretch>
            <a:fillRect/>
          </a:stretch>
        </p:blipFill>
        <p:spPr>
          <a:xfrm>
            <a:off x="7332622" y="6994781"/>
            <a:ext cx="5519697" cy="2763457"/>
          </a:xfrm>
          <a:prstGeom prst="rect">
            <a:avLst/>
          </a:prstGeom>
          <a:ln w="12700">
            <a:miter lim="400000"/>
          </a:ln>
        </p:spPr>
      </p:pic>
      <p:sp>
        <p:nvSpPr>
          <p:cNvPr id="224" name="四角形"/>
          <p:cNvSpPr/>
          <p:nvPr/>
        </p:nvSpPr>
        <p:spPr>
          <a:xfrm>
            <a:off x="16441663" y="3274311"/>
            <a:ext cx="3123310" cy="713563"/>
          </a:xfrm>
          <a:prstGeom prst="rect">
            <a:avLst/>
          </a:prstGeom>
          <a:gradFill>
            <a:gsLst>
              <a:gs pos="0">
                <a:schemeClr val="accent1">
                  <a:lumOff val="16847"/>
                  <a:alpha val="40000"/>
                </a:schemeClr>
              </a:gs>
              <a:gs pos="100000">
                <a:schemeClr val="accent1">
                  <a:lumOff val="-13575"/>
                  <a:alpha val="40000"/>
                </a:schemeClr>
              </a:gs>
            </a:gsLst>
            <a:lin ang="5400000"/>
          </a:gradFill>
          <a:ln w="12700">
            <a:miter lim="400000"/>
          </a:ln>
        </p:spPr>
        <p:txBody>
          <a:bodyPr lIns="50800" tIns="50800" rIns="50800" bIns="50800" anchor="ctr"/>
          <a:lstStyle/>
          <a:p>
            <a:pPr defTabSz="825500">
              <a:defRPr sz="3200">
                <a:solidFill>
                  <a:srgbClr val="000000"/>
                </a:solidFill>
              </a:defRPr>
            </a:pPr>
          </a:p>
        </p:txBody>
      </p:sp>
      <p:sp>
        <p:nvSpPr>
          <p:cNvPr id="225" name="四角形"/>
          <p:cNvSpPr/>
          <p:nvPr/>
        </p:nvSpPr>
        <p:spPr>
          <a:xfrm>
            <a:off x="16488423" y="8435335"/>
            <a:ext cx="3029791" cy="934780"/>
          </a:xfrm>
          <a:prstGeom prst="rect">
            <a:avLst/>
          </a:prstGeom>
          <a:gradFill>
            <a:gsLst>
              <a:gs pos="0">
                <a:schemeClr val="accent5">
                  <a:alpha val="40000"/>
                </a:schemeClr>
              </a:gs>
              <a:gs pos="100000">
                <a:schemeClr val="accent5">
                  <a:lumOff val="-29866"/>
                  <a:alpha val="40000"/>
                </a:schemeClr>
              </a:gs>
            </a:gsLst>
            <a:lin ang="5400000"/>
          </a:gradFill>
          <a:ln w="12700">
            <a:miter lim="400000"/>
          </a:ln>
        </p:spPr>
        <p:txBody>
          <a:bodyPr lIns="50800" tIns="50800" rIns="50800" bIns="50800" anchor="ctr"/>
          <a:lstStyle/>
          <a:p>
            <a:pPr defTabSz="825500">
              <a:defRPr sz="3200">
                <a:solidFill>
                  <a:srgbClr val="FFFFFF"/>
                </a:solidFill>
              </a:defRPr>
            </a:pPr>
          </a:p>
        </p:txBody>
      </p:sp>
      <p:sp>
        <p:nvSpPr>
          <p:cNvPr id="226" name="線"/>
          <p:cNvSpPr/>
          <p:nvPr/>
        </p:nvSpPr>
        <p:spPr>
          <a:xfrm>
            <a:off x="19390644" y="10996776"/>
            <a:ext cx="3029791" cy="1"/>
          </a:xfrm>
          <a:prstGeom prst="line">
            <a:avLst/>
          </a:prstGeom>
          <a:ln w="101600">
            <a:solidFill>
              <a:srgbClr val="000000"/>
            </a:solidFill>
            <a:miter lim="400000"/>
            <a:tailEnd type="triangle"/>
          </a:ln>
        </p:spPr>
        <p:txBody>
          <a:bodyPr lIns="50800" tIns="50800" rIns="50800" bIns="50800" anchor="ctr"/>
          <a:lstStyle/>
          <a:p>
            <a:pPr/>
          </a:p>
        </p:txBody>
      </p:sp>
      <p:sp>
        <p:nvSpPr>
          <p:cNvPr id="227" name="線"/>
          <p:cNvSpPr/>
          <p:nvPr/>
        </p:nvSpPr>
        <p:spPr>
          <a:xfrm flipV="1">
            <a:off x="20706137" y="9039160"/>
            <a:ext cx="1" cy="3029792"/>
          </a:xfrm>
          <a:prstGeom prst="line">
            <a:avLst/>
          </a:prstGeom>
          <a:ln w="101600">
            <a:solidFill>
              <a:srgbClr val="000000"/>
            </a:solidFill>
            <a:miter lim="400000"/>
            <a:tailEnd type="triangle"/>
          </a:ln>
        </p:spPr>
        <p:txBody>
          <a:bodyPr lIns="50800" tIns="50800" rIns="50800" bIns="50800" anchor="ctr"/>
          <a:lstStyle/>
          <a:p>
            <a:pPr/>
          </a:p>
        </p:txBody>
      </p:sp>
      <p:sp>
        <p:nvSpPr>
          <p:cNvPr id="228" name="方程式"/>
          <p:cNvSpPr txBox="1"/>
          <p:nvPr/>
        </p:nvSpPr>
        <p:spPr>
          <a:xfrm>
            <a:off x="22615659" y="10546153"/>
            <a:ext cx="902971" cy="86106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15000" i="1">
                      <a:solidFill>
                        <a:srgbClr val="000000"/>
                      </a:solidFill>
                      <a:latin typeface="Cambria Math" panose="02040503050406030204" pitchFamily="18" charset="0"/>
                    </a:rPr>
                    <m:t>x</m:t>
                  </m:r>
                </m:oMath>
              </m:oMathPara>
            </a14:m>
            <a:endParaRPr sz="15000"/>
          </a:p>
        </p:txBody>
      </p:sp>
      <p:sp>
        <p:nvSpPr>
          <p:cNvPr id="229" name="方程式"/>
          <p:cNvSpPr txBox="1"/>
          <p:nvPr/>
        </p:nvSpPr>
        <p:spPr>
          <a:xfrm>
            <a:off x="20277512" y="7760241"/>
            <a:ext cx="857251" cy="123253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15000" i="1">
                      <a:solidFill>
                        <a:srgbClr val="000000"/>
                      </a:solidFill>
                      <a:latin typeface="Cambria Math" panose="02040503050406030204" pitchFamily="18" charset="0"/>
                    </a:rPr>
                    <m:t>y</m:t>
                  </m:r>
                </m:oMath>
              </m:oMathPara>
            </a14:m>
            <a:endParaRPr sz="15000"/>
          </a:p>
        </p:txBody>
      </p:sp>
      <p:pic>
        <p:nvPicPr>
          <p:cNvPr id="230" name="parameter1.png" descr="parameter1.png"/>
          <p:cNvPicPr>
            <a:picLocks noChangeAspect="1"/>
          </p:cNvPicPr>
          <p:nvPr/>
        </p:nvPicPr>
        <p:blipFill>
          <a:blip r:embed="rId7">
            <a:extLst/>
          </a:blip>
          <a:stretch>
            <a:fillRect/>
          </a:stretch>
        </p:blipFill>
        <p:spPr>
          <a:xfrm>
            <a:off x="2428881" y="7057237"/>
            <a:ext cx="4503813" cy="2638545"/>
          </a:xfrm>
          <a:prstGeom prst="rect">
            <a:avLst/>
          </a:prstGeom>
          <a:ln w="12700">
            <a:miter lim="400000"/>
          </a:ln>
        </p:spPr>
      </p:pic>
      <p:pic>
        <p:nvPicPr>
          <p:cNvPr id="231" name="chi.png" descr="chi.png"/>
          <p:cNvPicPr>
            <a:picLocks noChangeAspect="1"/>
          </p:cNvPicPr>
          <p:nvPr/>
        </p:nvPicPr>
        <p:blipFill>
          <a:blip r:embed="rId8">
            <a:extLst/>
          </a:blip>
          <a:stretch>
            <a:fillRect/>
          </a:stretch>
        </p:blipFill>
        <p:spPr>
          <a:xfrm>
            <a:off x="2325007" y="10467989"/>
            <a:ext cx="9778434" cy="282390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50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mediacall" nodeType="afterEffect" presetSubtype="0" presetID="1" grpId="1" fill="hold">
                                  <p:stCondLst>
                                    <p:cond delay="0"/>
                                  </p:stCondLst>
                                  <p:childTnLst>
                                    <p:cmd type="call" cmd="playFrom(0.0)">
                                      <p:cBhvr>
                                        <p:cTn id="6" dur="26568" fill="hold"/>
                                        <p:tgtEl>
                                          <p:spTgt spid="21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7"/>
                </p:tgtEl>
              </p:cMediaNode>
            </p:video>
            <p:seq concurrent="1" prevAc="none" nextAc="seek">
              <p:cTn id="8" evtFilter="cancelBubble" nodeType="interactiveSeq" restart="whenNotActive" fill="hold">
                <p:stCondLst>
                  <p:cond delay="0" evt="onClick">
                    <p:tgtEl>
                      <p:spTgt spid="21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17"/>
                                        </p:tgtEl>
                                      </p:cBhvr>
                                    </p:cmd>
                                  </p:childTnLst>
                                </p:cTn>
                              </p:par>
                            </p:childTnLst>
                          </p:cTn>
                        </p:par>
                      </p:childTnLst>
                    </p:cTn>
                  </p:par>
                </p:childTnLst>
              </p:cTn>
              <p:nextCondLst>
                <p:cond delay="0" evt="onClick">
                  <p:tgtEl>
                    <p:spTgt spid="21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壁の濡れ性が誘起する, 重力と熱流をかけた流体系のダイナミクスの変化"/>
          <p:cNvSpPr txBox="1"/>
          <p:nvPr>
            <p:ph type="title"/>
          </p:nvPr>
        </p:nvSpPr>
        <p:spPr>
          <a:prstGeom prst="rect">
            <a:avLst/>
          </a:prstGeom>
        </p:spPr>
        <p:txBody>
          <a:bodyPr/>
          <a:lstStyle>
            <a:lvl1pPr defTabSz="1536153">
              <a:defRPr spc="-107" sz="5355"/>
            </a:lvl1pPr>
          </a:lstStyle>
          <a:p>
            <a:pPr/>
            <a:r>
              <a:t>壁の濡れ性が誘起する, 重力と熱流をかけた流体系のダイナミクスの変化</a:t>
            </a:r>
          </a:p>
        </p:txBody>
      </p:sp>
      <p:sp>
        <p:nvSpPr>
          <p:cNvPr id="236" name="目次"/>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lvl1pPr defTabSz="1414236">
              <a:lnSpc>
                <a:spcPct val="80000"/>
              </a:lnSpc>
              <a:defRPr spc="-134" sz="6728"/>
            </a:lvl1pPr>
          </a:lstStyle>
          <a:p>
            <a:pPr/>
            <a:r>
              <a:t>目次</a:t>
            </a:r>
          </a:p>
        </p:txBody>
      </p:sp>
      <p:sp>
        <p:nvSpPr>
          <p:cNvPr id="237" name="背景と先行研究…"/>
          <p:cNvSpPr txBox="1"/>
          <p:nvPr>
            <p:ph type="body" idx="1"/>
          </p:nvPr>
        </p:nvSpPr>
        <p:spPr>
          <a:prstGeom prst="rect">
            <a:avLst/>
          </a:prstGeom>
        </p:spPr>
        <p:txBody>
          <a:bodyPr numCol="2" spcCol="1098550"/>
          <a:lstStyle/>
          <a:p>
            <a:pPr marL="469391" indent="-469391" defTabSz="1877520">
              <a:spcBef>
                <a:spcPts val="3400"/>
              </a:spcBef>
              <a:defRPr sz="3696">
                <a:solidFill>
                  <a:srgbClr val="929292"/>
                </a:solidFill>
              </a:defRPr>
            </a:pPr>
            <a:r>
              <a:t>背景と先行研究</a:t>
            </a:r>
          </a:p>
          <a:p>
            <a:pPr marL="469391" indent="-469391" defTabSz="1877520">
              <a:spcBef>
                <a:spcPts val="3400"/>
              </a:spcBef>
              <a:defRPr sz="3696">
                <a:latin typeface="+mn-lt"/>
                <a:ea typeface="+mn-ea"/>
                <a:cs typeface="+mn-cs"/>
                <a:sym typeface="ヒラギノ角ゴ ProN W6"/>
              </a:defRPr>
            </a:pPr>
            <a:r>
              <a:t>系の設定</a:t>
            </a:r>
          </a:p>
          <a:p>
            <a:pPr lvl="1" marL="938783" indent="-469391" defTabSz="1877520">
              <a:spcBef>
                <a:spcPts val="3400"/>
              </a:spcBef>
              <a:defRPr sz="3696"/>
            </a:pPr>
            <a:r>
              <a:t>図解</a:t>
            </a:r>
          </a:p>
          <a:p>
            <a:pPr lvl="1" marL="938783" indent="-469391" defTabSz="1877520">
              <a:spcBef>
                <a:spcPts val="3400"/>
              </a:spcBef>
              <a:defRPr sz="3696"/>
            </a:pPr>
            <a:r>
              <a:t>熱流</a:t>
            </a:r>
          </a:p>
          <a:p>
            <a:pPr lvl="1" marL="938783" indent="-469391" defTabSz="1877520">
              <a:spcBef>
                <a:spcPts val="3400"/>
              </a:spcBef>
              <a:defRPr sz="3696"/>
            </a:pPr>
            <a:r>
              <a:t>粒子-粒子間の相互作用</a:t>
            </a:r>
          </a:p>
          <a:p>
            <a:pPr marL="469391" indent="-469391" defTabSz="1877520">
              <a:spcBef>
                <a:spcPts val="3400"/>
              </a:spcBef>
              <a:defRPr sz="3696">
                <a:solidFill>
                  <a:srgbClr val="929292"/>
                </a:solidFill>
              </a:defRPr>
            </a:pPr>
            <a:r>
              <a:t>ハミルトニアン</a:t>
            </a:r>
          </a:p>
          <a:p>
            <a:pPr lvl="1" marL="938783" indent="-469391" defTabSz="1877520">
              <a:spcBef>
                <a:spcPts val="3400"/>
              </a:spcBef>
              <a:defRPr sz="3696">
                <a:solidFill>
                  <a:srgbClr val="929292"/>
                </a:solidFill>
              </a:defRPr>
            </a:pPr>
            <a:r>
              <a:t>結論</a:t>
            </a:r>
          </a:p>
          <a:p>
            <a:pPr lvl="1" marL="938783" indent="-469391" defTabSz="1877520">
              <a:spcBef>
                <a:spcPts val="3400"/>
              </a:spcBef>
              <a:defRPr sz="3696">
                <a:solidFill>
                  <a:srgbClr val="929292"/>
                </a:solidFill>
              </a:defRPr>
            </a:pPr>
            <a:r>
              <a:t>壁ポテンシャル</a:t>
            </a:r>
          </a:p>
          <a:p>
            <a:pPr marL="469391" indent="-469391" defTabSz="1877520">
              <a:spcBef>
                <a:spcPts val="3400"/>
              </a:spcBef>
              <a:defRPr sz="3696">
                <a:solidFill>
                  <a:srgbClr val="929292"/>
                </a:solidFill>
              </a:defRPr>
            </a:pPr>
            <a:r>
              <a:t>実験と分析</a:t>
            </a:r>
          </a:p>
          <a:p>
            <a:pPr lvl="1" marL="938783" indent="-469391" defTabSz="1877520">
              <a:spcBef>
                <a:spcPts val="3400"/>
              </a:spcBef>
              <a:defRPr sz="3696">
                <a:solidFill>
                  <a:srgbClr val="929292"/>
                </a:solidFill>
              </a:defRPr>
            </a:pPr>
            <a:r>
              <a:t>濡れ性</a:t>
            </a:r>
          </a:p>
          <a:p>
            <a:pPr lvl="1" marL="938783" indent="-469391" defTabSz="1877520">
              <a:spcBef>
                <a:spcPts val="3400"/>
              </a:spcBef>
              <a:defRPr sz="3696">
                <a:solidFill>
                  <a:srgbClr val="929292"/>
                </a:solidFill>
              </a:defRPr>
            </a:pPr>
            <a:r>
              <a:t>パラメータ</a:t>
            </a:r>
          </a:p>
          <a:p>
            <a:pPr lvl="1" marL="938783" indent="-469391" defTabSz="1877520">
              <a:spcBef>
                <a:spcPts val="3400"/>
              </a:spcBef>
              <a:defRPr sz="3696">
                <a:solidFill>
                  <a:srgbClr val="929292"/>
                </a:solidFill>
              </a:defRPr>
            </a:pPr>
            <a:r>
              <a:t>重心位置</a:t>
            </a:r>
          </a:p>
          <a:p>
            <a:pPr lvl="1" marL="938783" indent="-469391" defTabSz="1877520">
              <a:spcBef>
                <a:spcPts val="3400"/>
              </a:spcBef>
              <a:defRPr sz="3696">
                <a:solidFill>
                  <a:srgbClr val="929292"/>
                </a:solidFill>
              </a:defRPr>
            </a:pPr>
            <a:r>
              <a:t>空間的なばらつき</a:t>
            </a:r>
          </a:p>
          <a:p>
            <a:pPr lvl="1" marL="938783" indent="-469391" defTabSz="1877520">
              <a:spcBef>
                <a:spcPts val="3400"/>
              </a:spcBef>
              <a:defRPr sz="3696">
                <a:solidFill>
                  <a:srgbClr val="929292"/>
                </a:solidFill>
              </a:defRPr>
            </a:pPr>
            <a:r>
              <a:t>リミットサイクル</a:t>
            </a:r>
          </a:p>
          <a:p>
            <a:pPr marL="469391" indent="-469391" defTabSz="1877520">
              <a:spcBef>
                <a:spcPts val="3400"/>
              </a:spcBef>
              <a:defRPr sz="3696">
                <a:solidFill>
                  <a:srgbClr val="929292"/>
                </a:solidFill>
              </a:defRPr>
            </a:pPr>
            <a:r>
              <a:t>まとめ</a:t>
            </a:r>
          </a:p>
          <a:p>
            <a:pPr marL="469391" indent="-469391" defTabSz="1877520">
              <a:spcBef>
                <a:spcPts val="3400"/>
              </a:spcBef>
              <a:defRPr sz="3696">
                <a:solidFill>
                  <a:srgbClr val="929292"/>
                </a:solidFill>
              </a:defRPr>
            </a:pPr>
            <a:r>
              <a:t>今後の展望</a:t>
            </a:r>
          </a:p>
        </p:txBody>
      </p:sp>
      <p:sp>
        <p:nvSpPr>
          <p:cNvPr id="238"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系の設定"/>
          <p:cNvSpPr txBox="1"/>
          <p:nvPr>
            <p:ph type="title"/>
          </p:nvPr>
        </p:nvSpPr>
        <p:spPr>
          <a:prstGeom prst="rect">
            <a:avLst/>
          </a:prstGeom>
        </p:spPr>
        <p:txBody>
          <a:bodyPr/>
          <a:lstStyle/>
          <a:p>
            <a:pPr/>
            <a:r>
              <a:t>系の設定</a:t>
            </a:r>
          </a:p>
        </p:txBody>
      </p:sp>
      <p:sp>
        <p:nvSpPr>
          <p:cNvPr id="241" name="図解"/>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図解</a:t>
            </a:r>
          </a:p>
        </p:txBody>
      </p:sp>
      <p:sp>
        <p:nvSpPr>
          <p:cNvPr id="242" name="左右には周期境界条件.…"/>
          <p:cNvSpPr txBox="1"/>
          <p:nvPr>
            <p:ph type="body" sz="half" idx="1"/>
          </p:nvPr>
        </p:nvSpPr>
        <p:spPr>
          <a:xfrm>
            <a:off x="1206500" y="4248504"/>
            <a:ext cx="13018414" cy="8256012"/>
          </a:xfrm>
          <a:prstGeom prst="rect">
            <a:avLst/>
          </a:prstGeom>
        </p:spPr>
        <p:txBody>
          <a:bodyPr/>
          <a:lstStyle/>
          <a:p>
            <a:pPr marL="609600" indent="-609600">
              <a:defRPr sz="7900"/>
            </a:pPr>
            <a:r>
              <a:t>左右には</a:t>
            </a:r>
            <a:r>
              <a:rPr>
                <a:solidFill>
                  <a:schemeClr val="accent5">
                    <a:hueOff val="-82419"/>
                    <a:satOff val="-9513"/>
                    <a:lumOff val="-16343"/>
                  </a:schemeClr>
                </a:solidFill>
              </a:rPr>
              <a:t>周期境界条件</a:t>
            </a:r>
            <a:r>
              <a:t>.</a:t>
            </a:r>
          </a:p>
          <a:p>
            <a:pPr marL="609600" indent="-609600">
              <a:defRPr sz="7900"/>
            </a:pPr>
            <a:r>
              <a:t>上下には</a:t>
            </a:r>
            <a:r>
              <a:rPr>
                <a:solidFill>
                  <a:schemeClr val="accent1">
                    <a:lumOff val="-13575"/>
                  </a:schemeClr>
                </a:solidFill>
              </a:rPr>
              <a:t>壁</a:t>
            </a:r>
            <a:r>
              <a:t>.</a:t>
            </a:r>
          </a:p>
          <a:p>
            <a:pPr marL="609600" indent="-609600">
              <a:defRPr sz="7900"/>
            </a:pPr>
            <a:r>
              <a:t>下向きに重力.</a:t>
            </a:r>
          </a:p>
          <a:p>
            <a:pPr marL="609600" indent="-609600">
              <a:defRPr sz="7900"/>
            </a:pPr>
            <a:r>
              <a:t>上向きに熱流.</a:t>
            </a:r>
          </a:p>
        </p:txBody>
      </p:sp>
      <p:sp>
        <p:nvSpPr>
          <p:cNvPr id="243"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4" name="system_figure2.png" descr="system_figure2.png"/>
          <p:cNvPicPr>
            <a:picLocks noChangeAspect="1"/>
          </p:cNvPicPr>
          <p:nvPr/>
        </p:nvPicPr>
        <p:blipFill>
          <a:blip r:embed="rId3">
            <a:extLst/>
          </a:blip>
          <a:stretch>
            <a:fillRect/>
          </a:stretch>
        </p:blipFill>
        <p:spPr>
          <a:xfrm>
            <a:off x="14478000" y="381000"/>
            <a:ext cx="9144000" cy="123795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system_heatflux.png" descr="system_heatflux.png"/>
          <p:cNvPicPr>
            <a:picLocks noChangeAspect="1"/>
          </p:cNvPicPr>
          <p:nvPr/>
        </p:nvPicPr>
        <p:blipFill>
          <a:blip r:embed="rId3">
            <a:extLst/>
          </a:blip>
          <a:stretch>
            <a:fillRect/>
          </a:stretch>
        </p:blipFill>
        <p:spPr>
          <a:xfrm>
            <a:off x="14478000" y="381000"/>
            <a:ext cx="9144000" cy="12379571"/>
          </a:xfrm>
          <a:prstGeom prst="rect">
            <a:avLst/>
          </a:prstGeom>
          <a:ln w="12700">
            <a:miter lim="400000"/>
          </a:ln>
        </p:spPr>
      </p:pic>
      <p:sp>
        <p:nvSpPr>
          <p:cNvPr id="249" name="系の設定"/>
          <p:cNvSpPr txBox="1"/>
          <p:nvPr>
            <p:ph type="title"/>
          </p:nvPr>
        </p:nvSpPr>
        <p:spPr>
          <a:prstGeom prst="rect">
            <a:avLst/>
          </a:prstGeom>
        </p:spPr>
        <p:txBody>
          <a:bodyPr/>
          <a:lstStyle/>
          <a:p>
            <a:pPr/>
            <a:r>
              <a:t>系の設定</a:t>
            </a:r>
          </a:p>
        </p:txBody>
      </p:sp>
      <p:sp>
        <p:nvSpPr>
          <p:cNvPr id="250" name="熱流"/>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熱流</a:t>
            </a:r>
          </a:p>
        </p:txBody>
      </p:sp>
      <p:sp>
        <p:nvSpPr>
          <p:cNvPr id="251" name="ランジュバン方程式"/>
          <p:cNvSpPr txBox="1"/>
          <p:nvPr>
            <p:ph type="body" sz="quarter" idx="1"/>
          </p:nvPr>
        </p:nvSpPr>
        <p:spPr>
          <a:xfrm>
            <a:off x="1168804" y="3730004"/>
            <a:ext cx="10814310" cy="934779"/>
          </a:xfrm>
          <a:prstGeom prst="rect">
            <a:avLst/>
          </a:prstGeom>
        </p:spPr>
        <p:txBody>
          <a:bodyPr/>
          <a:lstStyle/>
          <a:p>
            <a:pPr/>
            <a:r>
              <a:t>ランジュバン方程式</a:t>
            </a:r>
          </a:p>
        </p:txBody>
      </p:sp>
      <p:sp>
        <p:nvSpPr>
          <p:cNvPr id="252" name="スライド番号"/>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3" name="heatflux.png" descr="heatflux.png"/>
          <p:cNvPicPr>
            <a:picLocks noChangeAspect="1"/>
          </p:cNvPicPr>
          <p:nvPr/>
        </p:nvPicPr>
        <p:blipFill>
          <a:blip r:embed="rId4">
            <a:extLst/>
          </a:blip>
          <a:srcRect l="0" t="0" r="0" b="43684"/>
          <a:stretch>
            <a:fillRect/>
          </a:stretch>
        </p:blipFill>
        <p:spPr>
          <a:xfrm>
            <a:off x="597632" y="4628086"/>
            <a:ext cx="11956652" cy="5371617"/>
          </a:xfrm>
          <a:prstGeom prst="rect">
            <a:avLst/>
          </a:prstGeom>
          <a:ln w="12700">
            <a:miter lim="400000"/>
          </a:ln>
        </p:spPr>
      </p:pic>
      <p:sp>
        <p:nvSpPr>
          <p:cNvPr id="254" name="四角形"/>
          <p:cNvSpPr/>
          <p:nvPr/>
        </p:nvSpPr>
        <p:spPr>
          <a:xfrm>
            <a:off x="15647917" y="2689460"/>
            <a:ext cx="4468492" cy="1397001"/>
          </a:xfrm>
          <a:prstGeom prst="rect">
            <a:avLst/>
          </a:prstGeom>
          <a:gradFill>
            <a:gsLst>
              <a:gs pos="0">
                <a:schemeClr val="accent1">
                  <a:lumOff val="16847"/>
                  <a:alpha val="40000"/>
                </a:schemeClr>
              </a:gs>
              <a:gs pos="100000">
                <a:schemeClr val="accent1">
                  <a:lumOff val="-13575"/>
                  <a:alpha val="40000"/>
                </a:schemeClr>
              </a:gs>
            </a:gsLst>
            <a:lin ang="5400000"/>
          </a:gradFill>
          <a:ln w="12700">
            <a:miter lim="400000"/>
          </a:ln>
        </p:spPr>
        <p:txBody>
          <a:bodyPr lIns="50800" tIns="50800" rIns="50800" bIns="50800" anchor="ctr"/>
          <a:lstStyle/>
          <a:p>
            <a:pPr defTabSz="825500">
              <a:defRPr sz="3200">
                <a:solidFill>
                  <a:srgbClr val="000000"/>
                </a:solidFill>
              </a:defRPr>
            </a:pPr>
          </a:p>
        </p:txBody>
      </p:sp>
      <p:sp>
        <p:nvSpPr>
          <p:cNvPr id="255" name="四角形"/>
          <p:cNvSpPr/>
          <p:nvPr/>
        </p:nvSpPr>
        <p:spPr>
          <a:xfrm>
            <a:off x="15646962" y="10306353"/>
            <a:ext cx="4470401" cy="1397001"/>
          </a:xfrm>
          <a:prstGeom prst="rect">
            <a:avLst/>
          </a:prstGeom>
          <a:gradFill>
            <a:gsLst>
              <a:gs pos="0">
                <a:schemeClr val="accent5">
                  <a:alpha val="40000"/>
                </a:schemeClr>
              </a:gs>
              <a:gs pos="100000">
                <a:schemeClr val="accent5">
                  <a:lumOff val="-29866"/>
                  <a:alpha val="40000"/>
                </a:schemeClr>
              </a:gs>
            </a:gsLst>
            <a:lin ang="5400000"/>
          </a:gradFill>
          <a:ln w="12700">
            <a:miter lim="400000"/>
          </a:ln>
        </p:spPr>
        <p:txBody>
          <a:bodyPr lIns="50800" tIns="50800" rIns="50800" bIns="50800" anchor="ctr"/>
          <a:lstStyle/>
          <a:p>
            <a:pPr defTabSz="825500">
              <a:defRPr sz="3200">
                <a:solidFill>
                  <a:srgbClr val="FFFFFF"/>
                </a:solidFill>
              </a:defRPr>
            </a:pPr>
          </a:p>
        </p:txBody>
      </p:sp>
      <p:pic>
        <p:nvPicPr>
          <p:cNvPr id="256" name="heatflux.png" descr="heatflux.png"/>
          <p:cNvPicPr>
            <a:picLocks noChangeAspect="1"/>
          </p:cNvPicPr>
          <p:nvPr/>
        </p:nvPicPr>
        <p:blipFill>
          <a:blip r:embed="rId4">
            <a:extLst/>
          </a:blip>
          <a:srcRect l="0" t="69091" r="0" b="0"/>
          <a:stretch>
            <a:fillRect/>
          </a:stretch>
        </p:blipFill>
        <p:spPr>
          <a:xfrm>
            <a:off x="597632" y="10151571"/>
            <a:ext cx="11956652" cy="294820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300">
        <p:dissolve/>
      </p:transition>
    </mc:Choice>
    <mc:Fallback>
      <p:transition spd="fast">
        <p:fade/>
      </p:transition>
    </mc:Fallback>
  </mc:AlternateContent>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ヒラギノ角ゴ ProN W6"/>
        <a:ea typeface="ヒラギノ角ゴ ProN W6"/>
        <a:cs typeface="ヒラギノ角ゴ ProN W6"/>
      </a:majorFont>
      <a:minorFont>
        <a:latin typeface="ヒラギノ角ゴ ProN W6"/>
        <a:ea typeface="ヒラギノ角ゴ ProN W6"/>
        <a:cs typeface="ヒラギノ角ゴ ProN W6"/>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ヒラギノ角ゴ ProN W3"/>
            <a:ea typeface="ヒラギノ角ゴ ProN W3"/>
            <a:cs typeface="ヒラギノ角ゴ ProN W3"/>
            <a:sym typeface="ヒラギノ角ゴ ProN W3"/>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